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4"/>
  </p:sldMasterIdLst>
  <p:notesMasterIdLst>
    <p:notesMasterId r:id="rId30"/>
  </p:notesMasterIdLst>
  <p:sldIdLst>
    <p:sldId id="291" r:id="rId5"/>
    <p:sldId id="263" r:id="rId6"/>
    <p:sldId id="265" r:id="rId7"/>
    <p:sldId id="283" r:id="rId8"/>
    <p:sldId id="285" r:id="rId9"/>
    <p:sldId id="284" r:id="rId10"/>
    <p:sldId id="267" r:id="rId11"/>
    <p:sldId id="268" r:id="rId12"/>
    <p:sldId id="271" r:id="rId13"/>
    <p:sldId id="266" r:id="rId14"/>
    <p:sldId id="270" r:id="rId15"/>
    <p:sldId id="269" r:id="rId16"/>
    <p:sldId id="287" r:id="rId17"/>
    <p:sldId id="288" r:id="rId18"/>
    <p:sldId id="289" r:id="rId19"/>
    <p:sldId id="274" r:id="rId20"/>
    <p:sldId id="290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E74B4"/>
    <a:srgbClr val="3B87C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3FAB8C68-714B-4BCD-B4E8-F3C1966B5376}" v="922" dt="2023-05-25T18:00:02.469"/>
    <p1510:client id="{C65F2B15-80A4-AEA0-DF16-A31E6F53B243}" v="222" dt="2023-05-25T17:15:33.112"/>
    <p1510:client id="{DC50B4D6-EC56-4628-A579-8B38F4EC843C}" v="2735" dt="2023-05-25T16:28:35.597"/>
    <p1510:client id="{DE16A7EE-B4B3-4865-844B-70564DA6A6A8}" v="377" dt="2023-05-25T13:58:23.085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보통 스타일 3 - 강조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41" autoAdjust="0"/>
    <p:restoredTop sz="94676" autoAdjust="0"/>
  </p:normalViewPr>
  <p:slideViewPr>
    <p:cSldViewPr snapToGrid="0">
      <p:cViewPr>
        <p:scale>
          <a:sx n="50" d="100"/>
          <a:sy n="50" d="100"/>
        </p:scale>
        <p:origin x="1886" y="59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" Type="http://schemas.openxmlformats.org/officeDocument/2006/relationships/customXml" Target="../customXml/item3.xml"/><Relationship Id="rId21" Type="http://schemas.openxmlformats.org/officeDocument/2006/relationships/slide" Target="slides/slide17.xml"/><Relationship Id="rId34" Type="http://schemas.openxmlformats.org/officeDocument/2006/relationships/tableStyles" Target="tableStyles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slide" Target="slides/slide25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viewProps" Target="view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notesMaster" Target="notesMasters/notesMaster1.xml"/><Relationship Id="rId35" Type="http://schemas.microsoft.com/office/2015/10/relationships/revisionInfo" Target="revisionInfo.xml"/><Relationship Id="rId8" Type="http://schemas.openxmlformats.org/officeDocument/2006/relationships/slide" Target="slides/slide4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9A7FBE4-F2A6-4EEE-B2F7-DADDA3367FC4}" type="datetimeFigureOut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2A423F6F-CBF7-405D-8A3E-1A3AA1B3727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971476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2A423F6F-CBF7-405D-8A3E-1A3AA1B3727E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13413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0B3992-1B42-4E95-A3A0-1A5E95058253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355178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88F1E45-53D0-4952-8523-03DEDDDC3AED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5645280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588281-CA19-4023-B963-B8425BE0FB3D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90947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DEA7BA-C2E8-4228-B578-582286346AE5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003579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D652A7-71AC-4DEC-BA2A-24F2FC63E14B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661529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663F085-6FDF-4374-BB0D-D1378C602701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355078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5AE8E-9D9A-4DCC-A9C3-B6004499BD9C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23826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6EA7C0-48A6-4F28-9653-0F1AEE7BF84F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579627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45EC44D-EB2F-4837-94CA-F6C52B6ACD87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663729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56F812A-4DC7-4FBC-ABE0-F298B2E157C8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8960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6BC2A82-1E4A-4859-9420-7A173EE8D355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9693735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2A4F3DB-8202-49BB-A9FC-2CE9B93CB2D9}" type="datetime1">
              <a:rPr lang="ko-KR" altLang="en-US" smtClean="0"/>
              <a:t>2023-05-25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298A61E-EFF5-49DD-84D2-03826BEFDAB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602927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e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eg"/><Relationship Id="rId2" Type="http://schemas.openxmlformats.org/officeDocument/2006/relationships/image" Target="../media/image14.jpe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png"/><Relationship Id="rId4" Type="http://schemas.openxmlformats.org/officeDocument/2006/relationships/image" Target="../media/image2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6.png"/><Relationship Id="rId4" Type="http://schemas.openxmlformats.org/officeDocument/2006/relationships/image" Target="../media/image3.jpe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E74B4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420450" y="2608823"/>
            <a:ext cx="4868849" cy="1318687"/>
          </a:xfrm>
        </p:spPr>
        <p:txBody>
          <a:bodyPr/>
          <a:lstStyle/>
          <a:p>
            <a:r>
              <a:rPr lang="en-US" altLang="ko-KR" b="1" err="1">
                <a:solidFill>
                  <a:schemeClr val="bg1"/>
                </a:solidFill>
                <a:ea typeface="맑은 고딕"/>
              </a:rPr>
              <a:t>bebetour</a:t>
            </a:r>
            <a:r>
              <a:rPr lang="en-US" b="1">
                <a:solidFill>
                  <a:schemeClr val="bg1"/>
                </a:solidFill>
                <a:latin typeface="Malgun Gothic"/>
                <a:ea typeface="Malgun Gothic"/>
              </a:rPr>
              <a:t>✈</a:t>
            </a:r>
            <a:endParaRPr lang="ko-KR" altLang="en-US" b="1">
              <a:solidFill>
                <a:schemeClr val="bg1"/>
              </a:solidFill>
              <a:ea typeface="맑은 고딕"/>
            </a:endParaRP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8719230" y="4673905"/>
            <a:ext cx="2624402" cy="1363029"/>
          </a:xfrm>
        </p:spPr>
        <p:txBody>
          <a:bodyPr vert="horz" lIns="91440" tIns="45720" rIns="91440" bIns="45720" rtlCol="0" anchor="t">
            <a:noAutofit/>
          </a:bodyPr>
          <a:lstStyle/>
          <a:p>
            <a:pPr algn="l"/>
            <a:r>
              <a:rPr lang="ko-KR" altLang="en-US" sz="1600" b="1">
                <a:solidFill>
                  <a:srgbClr val="FFFFFF"/>
                </a:solidFill>
                <a:ea typeface="맑은 고딕"/>
              </a:rPr>
              <a:t>2023.05.26</a:t>
            </a:r>
          </a:p>
          <a:p>
            <a:pPr algn="l"/>
            <a:r>
              <a:rPr lang="ko-KR" altLang="en-US" sz="1600" b="1">
                <a:solidFill>
                  <a:srgbClr val="FFFFFF"/>
                </a:solidFill>
                <a:ea typeface="맑은 고딕"/>
              </a:rPr>
              <a:t>SSAFY 9기 대전 5반 8팀 </a:t>
            </a:r>
          </a:p>
          <a:p>
            <a:pPr algn="l"/>
            <a:r>
              <a:rPr lang="ko-KR" altLang="en-US" sz="1600" b="1">
                <a:solidFill>
                  <a:srgbClr val="FFFFFF"/>
                </a:solidFill>
                <a:ea typeface="맑은 고딕"/>
              </a:rPr>
              <a:t>팀장</a:t>
            </a:r>
            <a:r>
              <a:rPr lang="en-US" altLang="ko-KR" sz="1600" b="1">
                <a:solidFill>
                  <a:srgbClr val="FFFFFF"/>
                </a:solidFill>
                <a:ea typeface="맑은 고딕"/>
              </a:rPr>
              <a:t>: </a:t>
            </a:r>
            <a:r>
              <a:rPr lang="ko-KR" altLang="en-US" sz="1600" b="1" err="1">
                <a:solidFill>
                  <a:srgbClr val="FFFFFF"/>
                </a:solidFill>
                <a:ea typeface="맑은 고딕"/>
              </a:rPr>
              <a:t>이대건</a:t>
            </a:r>
            <a:endParaRPr lang="en-US" altLang="ko-KR" sz="1600" b="1">
              <a:solidFill>
                <a:srgbClr val="FFFFFF"/>
              </a:solidFill>
              <a:ea typeface="맑은 고딕"/>
            </a:endParaRPr>
          </a:p>
          <a:p>
            <a:pPr algn="l"/>
            <a:r>
              <a:rPr lang="ko-KR" altLang="en-US" sz="1600" b="1">
                <a:solidFill>
                  <a:srgbClr val="FFFFFF"/>
                </a:solidFill>
                <a:ea typeface="맑은 고딕"/>
              </a:rPr>
              <a:t>팀원</a:t>
            </a:r>
            <a:r>
              <a:rPr lang="en-US" altLang="ko-KR" sz="1600" b="1">
                <a:solidFill>
                  <a:srgbClr val="FFFFFF"/>
                </a:solidFill>
                <a:ea typeface="맑은 고딕"/>
              </a:rPr>
              <a:t>: </a:t>
            </a:r>
            <a:r>
              <a:rPr lang="ko-KR" altLang="en-US" sz="1600" b="1">
                <a:solidFill>
                  <a:srgbClr val="FFFFFF"/>
                </a:solidFill>
                <a:ea typeface="맑은 고딕"/>
              </a:rPr>
              <a:t>이서연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18FDE464-938E-4400-8CFD-33E18A9F63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1</a:t>
            </a:fld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91BAD3-B4F3-C4A1-2AAD-8B07CF8A4ADE}"/>
              </a:ext>
            </a:extLst>
          </p:cNvPr>
          <p:cNvSpPr/>
          <p:nvPr/>
        </p:nvSpPr>
        <p:spPr>
          <a:xfrm>
            <a:off x="1859826" y="2665404"/>
            <a:ext cx="2424546" cy="356259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b="1">
                <a:solidFill>
                  <a:srgbClr val="2E74B4"/>
                </a:solidFill>
                <a:ea typeface="맑은 고딕"/>
              </a:rPr>
              <a:t>파이널 관통 프로젝트</a:t>
            </a:r>
            <a:endParaRPr lang="ko-KR" altLang="en-US" b="1">
              <a:ea typeface="맑은 고딕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5AD7C95-F7E2-AA63-986D-33AD3B4E187E}"/>
              </a:ext>
            </a:extLst>
          </p:cNvPr>
          <p:cNvSpPr/>
          <p:nvPr/>
        </p:nvSpPr>
        <p:spPr>
          <a:xfrm>
            <a:off x="8588188" y="4700799"/>
            <a:ext cx="35858" cy="130884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8190981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6615" y="1163265"/>
            <a:ext cx="2575992" cy="65451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개발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62" y="388887"/>
            <a:ext cx="1898486" cy="37127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724848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기대 효과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603081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개발 후기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0" y="969475"/>
            <a:ext cx="12192000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4710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97853" y="1677334"/>
            <a:ext cx="2667897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78895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471057" y="2385193"/>
            <a:ext cx="639998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휴게소 관련 서비스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지역 관광 활성화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 typeface="맑은 고딕" panose="020B0503020000020004" pitchFamily="50" charset="-127"/>
              <a:buChar char="-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지방 여행시 경유 할 만한 휴게소 추천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latinLnBrk="0">
              <a:lnSpc>
                <a:spcPct val="15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재난 지역 정보 제공 서비스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1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차적으로는 방문 주의를 위함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>
              <a:lnSpc>
                <a:spcPct val="150000"/>
              </a:lnSpc>
              <a:buFontTx/>
              <a:buChar char="-"/>
            </a:pP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2</a:t>
            </a: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차적으로는 재난으로 인해 경기가 침체된 여행지 방문을 유도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endParaRPr lang="ko-KR" altLang="en-US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6DAB4BEA-0B36-364A-AE59-C636A6470159}"/>
              </a:ext>
            </a:extLst>
          </p:cNvPr>
          <p:cNvSpPr/>
          <p:nvPr/>
        </p:nvSpPr>
        <p:spPr>
          <a:xfrm>
            <a:off x="2135875" y="2143856"/>
            <a:ext cx="7792871" cy="4325257"/>
          </a:xfrm>
          <a:prstGeom prst="roundRect">
            <a:avLst/>
          </a:prstGeom>
          <a:noFill/>
          <a:ln w="19050">
            <a:solidFill>
              <a:srgbClr val="2E7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E227A7D-2CF0-250E-5B0A-C6606192FF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4638702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6615" y="1163265"/>
            <a:ext cx="2575992" cy="65451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개발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62" y="388887"/>
            <a:ext cx="1898486" cy="37127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724848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기대 효과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603081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개발 후기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0" y="969475"/>
            <a:ext cx="12192000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4710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97853" y="1677334"/>
            <a:ext cx="2667897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78895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4898163" y="3302370"/>
            <a:ext cx="2887886" cy="187743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2">
                    <a:lumMod val="50000"/>
                  </a:schemeClr>
                </a:solidFill>
              </a:rPr>
              <a:t>감사합니다</a:t>
            </a:r>
            <a:r>
              <a:rPr lang="en-US" altLang="ko-KR" sz="3200" dirty="0">
                <a:solidFill>
                  <a:schemeClr val="bg2">
                    <a:lumMod val="50000"/>
                  </a:schemeClr>
                </a:solidFill>
              </a:rPr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en-US" altLang="ko-KR" sz="4800" dirty="0">
                <a:solidFill>
                  <a:schemeClr val="bg2">
                    <a:lumMod val="50000"/>
                  </a:schemeClr>
                </a:solidFill>
              </a:rPr>
              <a:t>Q&amp;A</a:t>
            </a:r>
            <a:endParaRPr lang="ko-KR" altLang="en-US" sz="4800" dirty="0">
              <a:solidFill>
                <a:schemeClr val="bg2">
                  <a:lumMod val="50000"/>
                </a:schemeClr>
              </a:solidFill>
            </a:endParaRPr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609A5F13-783D-9819-2BC2-B039199A28B7}"/>
              </a:ext>
            </a:extLst>
          </p:cNvPr>
          <p:cNvSpPr/>
          <p:nvPr/>
        </p:nvSpPr>
        <p:spPr>
          <a:xfrm>
            <a:off x="2135875" y="2143856"/>
            <a:ext cx="7792871" cy="4325257"/>
          </a:xfrm>
          <a:prstGeom prst="roundRect">
            <a:avLst/>
          </a:prstGeom>
          <a:noFill/>
          <a:ln w="19050">
            <a:solidFill>
              <a:srgbClr val="2E7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C2F903-4240-4B7A-3B2B-8936C2239F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5679571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03C8E-C46F-7E9B-4137-6575D47B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12</a:t>
            </a:fld>
            <a:endParaRPr lang="ko-KR" altLang="en-US"/>
          </a:p>
        </p:txBody>
      </p:sp>
      <p:pic>
        <p:nvPicPr>
          <p:cNvPr id="1086" name="그림 3">
            <a:extLst>
              <a:ext uri="{FF2B5EF4-FFF2-40B4-BE49-F238E27FC236}">
                <a16:creationId xmlns:a16="http://schemas.microsoft.com/office/drawing/2014/main" id="{11D25980-887E-064F-9218-70AC608B7D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7187" y="1617069"/>
            <a:ext cx="5058593" cy="41772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64">
            <a:extLst>
              <a:ext uri="{FF2B5EF4-FFF2-40B4-BE49-F238E27FC236}">
                <a16:creationId xmlns:a16="http://schemas.microsoft.com/office/drawing/2014/main" id="{7321B4A1-9664-3927-87A5-20E89E001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21" y="47425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67">
            <a:extLst>
              <a:ext uri="{FF2B5EF4-FFF2-40B4-BE49-F238E27FC236}">
                <a16:creationId xmlns:a16="http://schemas.microsoft.com/office/drawing/2014/main" id="{35F2D234-5B7A-1D62-952F-733C4CD76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779" y="46536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70">
            <a:extLst>
              <a:ext uri="{FF2B5EF4-FFF2-40B4-BE49-F238E27FC236}">
                <a16:creationId xmlns:a16="http://schemas.microsoft.com/office/drawing/2014/main" id="{10D1050F-2054-4CF9-A6E4-4706FD058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1230" y="45645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3B7B34-939F-55AD-9D7B-F246060A5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32834343"/>
              </p:ext>
            </p:extLst>
          </p:nvPr>
        </p:nvGraphicFramePr>
        <p:xfrm>
          <a:off x="6255774" y="1904999"/>
          <a:ext cx="4767183" cy="341475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0468">
                  <a:extLst>
                    <a:ext uri="{9D8B030D-6E8A-4147-A177-3AD203B41FA5}">
                      <a16:colId xmlns:a16="http://schemas.microsoft.com/office/drawing/2014/main" val="704338085"/>
                    </a:ext>
                  </a:extLst>
                </a:gridCol>
                <a:gridCol w="3666715">
                  <a:extLst>
                    <a:ext uri="{9D8B030D-6E8A-4147-A177-3AD203B41FA5}">
                      <a16:colId xmlns:a16="http://schemas.microsoft.com/office/drawing/2014/main" val="3227880399"/>
                    </a:ext>
                  </a:extLst>
                </a:gridCol>
              </a:tblGrid>
              <a:tr h="34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Usecase</a:t>
                      </a:r>
                      <a:endParaRPr lang="ko-KR" alt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ko-KR" sz="14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기본 </a:t>
                      </a:r>
                      <a:r>
                        <a:rPr lang="ko-KR" altLang="en-US" sz="14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관리</a:t>
                      </a:r>
                      <a:endParaRPr lang="ko-KR" sz="1400" b="0" i="0" u="none" strike="noStrike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70755"/>
                  </a:ext>
                </a:extLst>
              </a:tr>
              <a:tr h="34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관련 액터</a:t>
                      </a:r>
                      <a:endParaRPr lang="ko-KR" alt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사용자, 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651086"/>
                  </a:ext>
                </a:extLst>
              </a:tr>
              <a:tr h="591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서버에서 각 사용자의 플랜 및 게시글 관리를 위해 개인 계정을 만든다.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496496"/>
                  </a:ext>
                </a:extLst>
              </a:tr>
              <a:tr h="34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선행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중복되는 아이디가 없어야 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00179"/>
                  </a:ext>
                </a:extLst>
              </a:tr>
              <a:tr h="591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종료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/>
                        <a:t>입력한 회원 정보가 시스템에 등록되어야 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606122"/>
                  </a:ext>
                </a:extLst>
              </a:tr>
              <a:tr h="591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기본 흐름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/>
                        <a:t>회원 정보 입력 및 등록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ko-KR" altLang="en-US" sz="1400"/>
                        <a:t>등록한 아이디, 비밀번호로 로그인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035661"/>
                  </a:ext>
                </a:extLst>
              </a:tr>
              <a:tr h="591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대체 흐름</a:t>
                      </a:r>
                      <a:endParaRPr lang="ko-KR" alt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입력한 아이디, 비밀번호가 등록된 정보와 일치하지 않으면 재입력하도록 한다.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61784531"/>
                  </a:ext>
                </a:extLst>
              </a:tr>
            </a:tbl>
          </a:graphicData>
        </a:graphic>
      </p:graphicFrame>
      <p:sp>
        <p:nvSpPr>
          <p:cNvPr id="5" name="TextBox 4">
            <a:extLst>
              <a:ext uri="{FF2B5EF4-FFF2-40B4-BE49-F238E27FC236}">
                <a16:creationId xmlns:a16="http://schemas.microsoft.com/office/drawing/2014/main" id="{E2FB6B10-3A97-646F-4E15-27F9DD1D0784}"/>
              </a:ext>
            </a:extLst>
          </p:cNvPr>
          <p:cNvSpPr txBox="1"/>
          <p:nvPr/>
        </p:nvSpPr>
        <p:spPr>
          <a:xfrm>
            <a:off x="293340" y="489665"/>
            <a:ext cx="77041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sz="2800" b="1">
                <a:latin typeface="Arial"/>
                <a:ea typeface="맑은 고딕"/>
                <a:cs typeface="Arial"/>
              </a:rPr>
              <a:t>요구사항 정의서 </a:t>
            </a:r>
            <a:r>
              <a:rPr lang="en-US" altLang="ko-KR" sz="2800" b="1">
                <a:ea typeface="맑은 고딕"/>
                <a:cs typeface="Arial"/>
              </a:rPr>
              <a:t>(</a:t>
            </a:r>
            <a:r>
              <a:rPr lang="en-US" altLang="ko-KR" sz="2800" b="1" err="1">
                <a:ea typeface="맑은 고딕"/>
                <a:cs typeface="Arial"/>
              </a:rPr>
              <a:t>Usecase</a:t>
            </a:r>
            <a:r>
              <a:rPr lang="en-US" altLang="ko-KR" sz="2800" b="1">
                <a:ea typeface="맑은 고딕"/>
                <a:cs typeface="Arial"/>
              </a:rPr>
              <a:t> Diagram)​</a:t>
            </a:r>
            <a:endParaRPr lang="ko-KR" altLang="en-US" sz="28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93800235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03C8E-C46F-7E9B-4137-6575D47B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13</a:t>
            </a:fld>
            <a:endParaRPr lang="ko-KR" altLang="en-US"/>
          </a:p>
        </p:txBody>
      </p:sp>
      <p:sp>
        <p:nvSpPr>
          <p:cNvPr id="36" name="Rectangle 64">
            <a:extLst>
              <a:ext uri="{FF2B5EF4-FFF2-40B4-BE49-F238E27FC236}">
                <a16:creationId xmlns:a16="http://schemas.microsoft.com/office/drawing/2014/main" id="{7321B4A1-9664-3927-87A5-20E89E001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21" y="47425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67">
            <a:extLst>
              <a:ext uri="{FF2B5EF4-FFF2-40B4-BE49-F238E27FC236}">
                <a16:creationId xmlns:a16="http://schemas.microsoft.com/office/drawing/2014/main" id="{35F2D234-5B7A-1D62-952F-733C4CD76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779" y="46536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70">
            <a:extLst>
              <a:ext uri="{FF2B5EF4-FFF2-40B4-BE49-F238E27FC236}">
                <a16:creationId xmlns:a16="http://schemas.microsoft.com/office/drawing/2014/main" id="{10D1050F-2054-4CF9-A6E4-4706FD058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1230" y="45645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3B7B34-939F-55AD-9D7B-F246060A5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69556373"/>
              </p:ext>
            </p:extLst>
          </p:nvPr>
        </p:nvGraphicFramePr>
        <p:xfrm>
          <a:off x="6243484" y="1917290"/>
          <a:ext cx="4767183" cy="3546325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0468">
                  <a:extLst>
                    <a:ext uri="{9D8B030D-6E8A-4147-A177-3AD203B41FA5}">
                      <a16:colId xmlns:a16="http://schemas.microsoft.com/office/drawing/2014/main" val="704338085"/>
                    </a:ext>
                  </a:extLst>
                </a:gridCol>
                <a:gridCol w="3666715">
                  <a:extLst>
                    <a:ext uri="{9D8B030D-6E8A-4147-A177-3AD203B41FA5}">
                      <a16:colId xmlns:a16="http://schemas.microsoft.com/office/drawing/2014/main" val="3227880399"/>
                    </a:ext>
                  </a:extLst>
                </a:gridCol>
              </a:tblGrid>
              <a:tr h="345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Usecase</a:t>
                      </a:r>
                      <a:endParaRPr lang="ko-KR" alt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ko-KR" altLang="en-US" sz="14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게시판 관리</a:t>
                      </a:r>
                      <a:endParaRPr lang="ko-KR" sz="1400" b="0" i="0" u="none" strike="noStrike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70755"/>
                  </a:ext>
                </a:extLst>
              </a:tr>
              <a:tr h="345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관련 액터</a:t>
                      </a:r>
                      <a:endParaRPr lang="ko-KR" alt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사용자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651086"/>
                  </a:ext>
                </a:extLst>
              </a:tr>
              <a:tr h="591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자유 게시판에 글을 등록하고, 게시글을 조회할 수 있어야 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496496"/>
                  </a:ext>
                </a:extLst>
              </a:tr>
              <a:tr h="34598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선행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사용자가 로그인 한 상태여야 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00179"/>
                  </a:ext>
                </a:extLst>
              </a:tr>
              <a:tr h="59105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종료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/>
                        <a:t>사용자가 게시글을 등록, 수정, 삭제, 조회할 수 있어야 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606122"/>
                  </a:ext>
                </a:extLst>
              </a:tr>
              <a:tr h="132627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기본 흐름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/>
                        <a:t>로그인한 사용자는 글을 작성한다.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ko-KR" altLang="en-US" sz="1400"/>
                        <a:t>등록된 글을 게시판 글 목록에서 확인한다.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ko-KR" altLang="en-US" sz="1400"/>
                        <a:t>자신이 쓴 글을 수정한다.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ko-KR" altLang="en-US" sz="1400"/>
                        <a:t>자신이 쓴 글을 삭제한다.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035661"/>
                  </a:ext>
                </a:extLst>
              </a:tr>
            </a:tbl>
          </a:graphicData>
        </a:graphic>
      </p:graphicFrame>
      <p:pic>
        <p:nvPicPr>
          <p:cNvPr id="2" name="그림 5" descr="도표이(가) 표시된 사진&#10;&#10;자동 생성된 설명">
            <a:extLst>
              <a:ext uri="{FF2B5EF4-FFF2-40B4-BE49-F238E27FC236}">
                <a16:creationId xmlns:a16="http://schemas.microsoft.com/office/drawing/2014/main" id="{5BDBE2D3-ECAA-2986-1D8C-83D2FAAE82D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1774" y="1668552"/>
            <a:ext cx="4377812" cy="40739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8383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03C8E-C46F-7E9B-4137-6575D47B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14</a:t>
            </a:fld>
            <a:endParaRPr lang="ko-KR" altLang="en-US"/>
          </a:p>
        </p:txBody>
      </p:sp>
      <p:sp>
        <p:nvSpPr>
          <p:cNvPr id="36" name="Rectangle 64">
            <a:extLst>
              <a:ext uri="{FF2B5EF4-FFF2-40B4-BE49-F238E27FC236}">
                <a16:creationId xmlns:a16="http://schemas.microsoft.com/office/drawing/2014/main" id="{7321B4A1-9664-3927-87A5-20E89E001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21" y="47425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67">
            <a:extLst>
              <a:ext uri="{FF2B5EF4-FFF2-40B4-BE49-F238E27FC236}">
                <a16:creationId xmlns:a16="http://schemas.microsoft.com/office/drawing/2014/main" id="{35F2D234-5B7A-1D62-952F-733C4CD76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779" y="46536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70">
            <a:extLst>
              <a:ext uri="{FF2B5EF4-FFF2-40B4-BE49-F238E27FC236}">
                <a16:creationId xmlns:a16="http://schemas.microsoft.com/office/drawing/2014/main" id="{10D1050F-2054-4CF9-A6E4-4706FD058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1230" y="45645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3B7B34-939F-55AD-9D7B-F246060A5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01930754"/>
              </p:ext>
            </p:extLst>
          </p:nvPr>
        </p:nvGraphicFramePr>
        <p:xfrm>
          <a:off x="6255774" y="1393371"/>
          <a:ext cx="4767183" cy="445673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0468">
                  <a:extLst>
                    <a:ext uri="{9D8B030D-6E8A-4147-A177-3AD203B41FA5}">
                      <a16:colId xmlns:a16="http://schemas.microsoft.com/office/drawing/2014/main" val="704338085"/>
                    </a:ext>
                  </a:extLst>
                </a:gridCol>
                <a:gridCol w="3666715">
                  <a:extLst>
                    <a:ext uri="{9D8B030D-6E8A-4147-A177-3AD203B41FA5}">
                      <a16:colId xmlns:a16="http://schemas.microsoft.com/office/drawing/2014/main" val="3227880399"/>
                    </a:ext>
                  </a:extLst>
                </a:gridCol>
              </a:tblGrid>
              <a:tr h="34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Usecase</a:t>
                      </a:r>
                      <a:endParaRPr lang="ko-KR" alt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ko-KR" altLang="en-US" sz="14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플랜 관리</a:t>
                      </a:r>
                      <a:endParaRPr lang="ko-KR" sz="1400" b="0" i="0" u="none" strike="noStrike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70755"/>
                  </a:ext>
                </a:extLst>
              </a:tr>
              <a:tr h="34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관련 액터</a:t>
                      </a:r>
                      <a:endParaRPr lang="ko-KR" alt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사용자, 관리자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651086"/>
                  </a:ext>
                </a:extLst>
              </a:tr>
              <a:tr h="591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altLang="en-US" sz="1400"/>
                        <a:t>사용자는 여행지를 선택하고, 내용을 작성하여 플랜을 등록하고 관리한다.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496496"/>
                  </a:ext>
                </a:extLst>
              </a:tr>
              <a:tr h="34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선행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ko-KR" sz="14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사용자가 로그인 한 상태여야 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00179"/>
                  </a:ext>
                </a:extLst>
              </a:tr>
              <a:tr h="591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종료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lvl="0" indent="0">
                        <a:buNone/>
                      </a:pPr>
                      <a:r>
                        <a:rPr lang="ko-KR" sz="14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사용자가 </a:t>
                      </a:r>
                      <a:r>
                        <a:rPr lang="ko-KR" altLang="en-US" sz="14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플랜을</a:t>
                      </a:r>
                      <a:r>
                        <a:rPr lang="ko-KR" sz="14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 등록, 수정, 삭제, 조회할 수 있어야 한다.</a:t>
                      </a:r>
                      <a:endParaRPr lang="ko-KR" altLang="en-US" sz="140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606122"/>
                  </a:ext>
                </a:extLst>
              </a:tr>
              <a:tr h="591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기본 흐름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/>
                        <a:t>사용자는 시,도 / 군, 구와 여행지 카테고리 및 키워드를 입력하여 여행지를 검색한다.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ko-KR" altLang="en-US" sz="1400"/>
                        <a:t>지도에서 선택한 여행지 위치를 확인한다.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ko-KR" altLang="en-US" sz="1400"/>
                        <a:t>선택한 여행지 순서를 조정한다.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ko-KR" altLang="en-US" sz="1400"/>
                        <a:t>제목과 내용을 작성하여 플랜을 등록한다.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ko-KR" altLang="en-US" sz="1400"/>
                        <a:t>등록된 플랜 목록을 확인한다.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ko-KR" altLang="en-US" sz="1400"/>
                        <a:t>찜하기와 댓글 등록을 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035661"/>
                  </a:ext>
                </a:extLst>
              </a:tr>
            </a:tbl>
          </a:graphicData>
        </a:graphic>
      </p:graphicFrame>
      <p:pic>
        <p:nvPicPr>
          <p:cNvPr id="6" name="그림 4" descr="도표이(가) 표시된 사진&#10;&#10;자동 생성된 설명">
            <a:extLst>
              <a:ext uri="{FF2B5EF4-FFF2-40B4-BE49-F238E27FC236}">
                <a16:creationId xmlns:a16="http://schemas.microsoft.com/office/drawing/2014/main" id="{7028C63C-63BC-1A15-C260-C1D9B69B674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1556" y="1491241"/>
            <a:ext cx="5476465" cy="41269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1745411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203C8E-C46F-7E9B-4137-6575D47B1D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15</a:t>
            </a:fld>
            <a:endParaRPr lang="ko-KR" altLang="en-US"/>
          </a:p>
        </p:txBody>
      </p:sp>
      <p:sp>
        <p:nvSpPr>
          <p:cNvPr id="36" name="Rectangle 64">
            <a:extLst>
              <a:ext uri="{FF2B5EF4-FFF2-40B4-BE49-F238E27FC236}">
                <a16:creationId xmlns:a16="http://schemas.microsoft.com/office/drawing/2014/main" id="{7321B4A1-9664-3927-87A5-20E89E0018C5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6321" y="474255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8" name="Rectangle 67">
            <a:extLst>
              <a:ext uri="{FF2B5EF4-FFF2-40B4-BE49-F238E27FC236}">
                <a16:creationId xmlns:a16="http://schemas.microsoft.com/office/drawing/2014/main" id="{35F2D234-5B7A-1D62-952F-733C4CD76D8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105779" y="4653627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40" name="Rectangle 70">
            <a:extLst>
              <a:ext uri="{FF2B5EF4-FFF2-40B4-BE49-F238E27FC236}">
                <a16:creationId xmlns:a16="http://schemas.microsoft.com/office/drawing/2014/main" id="{10D1050F-2054-4CF9-A6E4-4706FD058F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8711230" y="45645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aphicFrame>
        <p:nvGraphicFramePr>
          <p:cNvPr id="3" name="표 4">
            <a:extLst>
              <a:ext uri="{FF2B5EF4-FFF2-40B4-BE49-F238E27FC236}">
                <a16:creationId xmlns:a16="http://schemas.microsoft.com/office/drawing/2014/main" id="{A23B7B34-939F-55AD-9D7B-F246060A5C1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2333901"/>
              </p:ext>
            </p:extLst>
          </p:nvPr>
        </p:nvGraphicFramePr>
        <p:xfrm>
          <a:off x="6255774" y="1904999"/>
          <a:ext cx="4767183" cy="317657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100468">
                  <a:extLst>
                    <a:ext uri="{9D8B030D-6E8A-4147-A177-3AD203B41FA5}">
                      <a16:colId xmlns:a16="http://schemas.microsoft.com/office/drawing/2014/main" val="704338085"/>
                    </a:ext>
                  </a:extLst>
                </a:gridCol>
                <a:gridCol w="3666715">
                  <a:extLst>
                    <a:ext uri="{9D8B030D-6E8A-4147-A177-3AD203B41FA5}">
                      <a16:colId xmlns:a16="http://schemas.microsoft.com/office/drawing/2014/main" val="3227880399"/>
                    </a:ext>
                  </a:extLst>
                </a:gridCol>
              </a:tblGrid>
              <a:tr h="34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Usecase</a:t>
                      </a:r>
                      <a:endParaRPr lang="ko-KR" alt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>
                          <a:srgbClr val="000000"/>
                        </a:buClr>
                        <a:buNone/>
                      </a:pPr>
                      <a:r>
                        <a:rPr lang="ko-KR" altLang="en-US" sz="1400" b="0" i="0" u="none" strike="noStrike" noProof="0">
                          <a:solidFill>
                            <a:schemeClr val="tx1"/>
                          </a:solidFill>
                          <a:latin typeface="Malgun Gothic"/>
                          <a:ea typeface="Malgun Gothic"/>
                        </a:rPr>
                        <a:t>마이페이지 관리</a:t>
                      </a:r>
                      <a:endParaRPr lang="ko-KR" sz="1400" b="0" i="0" u="none" strike="noStrike" noProof="0">
                        <a:solidFill>
                          <a:srgbClr val="000000"/>
                        </a:solidFill>
                        <a:latin typeface="Malgun Gothic"/>
                        <a:ea typeface="Malgun Gothic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4670755"/>
                  </a:ext>
                </a:extLst>
              </a:tr>
              <a:tr h="34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관련 액터</a:t>
                      </a:r>
                      <a:endParaRPr lang="ko-KR" altLang="en-US" sz="1400" err="1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사용자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62651086"/>
                  </a:ext>
                </a:extLst>
              </a:tr>
              <a:tr h="591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요약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400"/>
                        <a:t>사용자는 마이페이지에서 등록한 플랜, 댓글 작성한 플랜, 찜 목록을 확인한다.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22496496"/>
                  </a:ext>
                </a:extLst>
              </a:tr>
              <a:tr h="34954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선행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vl="0">
                        <a:buNone/>
                      </a:pPr>
                      <a:r>
                        <a:rPr lang="ko-KR" sz="1400" b="0" i="0" u="none" strike="noStrike" noProof="0">
                          <a:solidFill>
                            <a:srgbClr val="000000"/>
                          </a:solidFill>
                          <a:latin typeface="Malgun Gothic"/>
                          <a:ea typeface="Malgun Gothic"/>
                        </a:rPr>
                        <a:t>사용자가 로그인 한 상태여야 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291100179"/>
                  </a:ext>
                </a:extLst>
              </a:tr>
              <a:tr h="591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종료 조건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 latinLnBrk="1">
                        <a:buNone/>
                      </a:pPr>
                      <a:r>
                        <a:rPr lang="ko-KR" altLang="en-US" sz="1400"/>
                        <a:t>마이페이지 목록에 따라 플랜이 분류되어 조회할 수 있어야 한다.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606122"/>
                  </a:ext>
                </a:extLst>
              </a:tr>
              <a:tr h="591533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/>
                        <a:t>기본 흐름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342900" indent="-342900" latinLnBrk="1">
                        <a:buAutoNum type="arabicPeriod"/>
                      </a:pPr>
                      <a:r>
                        <a:rPr lang="ko-KR" altLang="en-US" sz="1400"/>
                        <a:t>사용자 본인이 만든 플랜을 확인한다.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ko-KR" altLang="en-US" sz="1400"/>
                        <a:t>사용자가 댓글을 작성한 플랜을 확인한다.</a:t>
                      </a:r>
                    </a:p>
                    <a:p>
                      <a:pPr marL="342900" lvl="0" indent="-342900">
                        <a:buAutoNum type="arabicPeriod"/>
                      </a:pPr>
                      <a:r>
                        <a:rPr lang="ko-KR" altLang="en-US" sz="1400"/>
                        <a:t>사용자가 찜하기 한 플랜을 확인한다. 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035661"/>
                  </a:ext>
                </a:extLst>
              </a:tr>
            </a:tbl>
          </a:graphicData>
        </a:graphic>
      </p:graphicFrame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AC4455BA-505C-3099-5E4F-82A34042BB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653" y="1585000"/>
            <a:ext cx="4654242" cy="4414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345974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AD308B4-BDE8-7167-0EA1-229C15A8F1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16</a:t>
            </a:fld>
            <a:endParaRPr lang="ko-KR" altLang="en-US"/>
          </a:p>
        </p:txBody>
      </p:sp>
      <p:pic>
        <p:nvPicPr>
          <p:cNvPr id="3073" name="그림 6">
            <a:extLst>
              <a:ext uri="{FF2B5EF4-FFF2-40B4-BE49-F238E27FC236}">
                <a16:creationId xmlns:a16="http://schemas.microsoft.com/office/drawing/2014/main" id="{0B8A38FF-3B34-107F-88CC-07D04DD29E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28277" y="1160585"/>
            <a:ext cx="6710589" cy="51326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01B3598-B85B-1E61-D881-0EB1A5BB2EDD}"/>
              </a:ext>
            </a:extLst>
          </p:cNvPr>
          <p:cNvSpPr>
            <a:spLocks noChangeArrowheads="1"/>
          </p:cNvSpPr>
          <p:nvPr/>
        </p:nvSpPr>
        <p:spPr bwMode="auto">
          <a:xfrm>
            <a:off x="2375877" y="554208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b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</a:br>
            <a:endParaRPr kumimoji="0" lang="en-US" altLang="ko-KR" sz="6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DF0EF5D-03C9-3871-4CF6-4994B21006F7}"/>
              </a:ext>
            </a:extLst>
          </p:cNvPr>
          <p:cNvSpPr txBox="1"/>
          <p:nvPr/>
        </p:nvSpPr>
        <p:spPr>
          <a:xfrm>
            <a:off x="293340" y="489665"/>
            <a:ext cx="77041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ko-KR" altLang="en-US" sz="2800" b="1">
                <a:latin typeface="Arial"/>
                <a:ea typeface="맑은 고딕"/>
                <a:cs typeface="Arial"/>
              </a:rPr>
              <a:t>테이블 구조도 </a:t>
            </a:r>
            <a:r>
              <a:rPr lang="en-US" altLang="ko-KR" sz="2800" b="1">
                <a:ea typeface="맑은 고딕"/>
                <a:cs typeface="Arial"/>
              </a:rPr>
              <a:t>(ERD)​</a:t>
            </a:r>
            <a:endParaRPr lang="ko-KR" altLang="en-US" sz="28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83017821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F5C1245-E2D8-BCCE-B2CD-7EA6AE89BCE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z="2800" b="1">
                <a:ea typeface="맑은 고딕"/>
              </a:rPr>
              <a:t>사용 데이터 및 외부 API 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2F6CF6B-CCBA-DE6C-D15A-7F28EE9CECC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>
                <a:ea typeface="맑은 고딕"/>
              </a:rPr>
              <a:t>전국 관광지 정보</a:t>
            </a:r>
          </a:p>
          <a:p>
            <a:pPr lvl="1"/>
            <a:r>
              <a:rPr lang="ko-KR" altLang="en-US">
                <a:ea typeface="맑은 고딕"/>
              </a:rPr>
              <a:t>한국 </a:t>
            </a:r>
            <a:r>
              <a:rPr lang="ko-KR" altLang="en-US" err="1">
                <a:ea typeface="맑은 고딕"/>
              </a:rPr>
              <a:t>관광공사_국문관광정보</a:t>
            </a:r>
            <a:r>
              <a:rPr lang="ko-KR" altLang="en-US">
                <a:ea typeface="맑은 고딕"/>
              </a:rPr>
              <a:t> </a:t>
            </a:r>
            <a:r>
              <a:rPr lang="ko-KR" altLang="en-US" err="1">
                <a:ea typeface="맑은 고딕"/>
              </a:rPr>
              <a:t>서비스_GW</a:t>
            </a:r>
            <a:r>
              <a:rPr lang="ko-KR" altLang="en-US">
                <a:ea typeface="맑은 고딕"/>
              </a:rPr>
              <a:t> </a:t>
            </a:r>
          </a:p>
          <a:p>
            <a:endParaRPr lang="ko-KR" altLang="en-US">
              <a:ea typeface="맑은 고딕"/>
            </a:endParaRPr>
          </a:p>
          <a:p>
            <a:r>
              <a:rPr lang="ko-KR" altLang="en-US">
                <a:ea typeface="맑은 고딕"/>
              </a:rPr>
              <a:t>카카오 맵 API</a:t>
            </a:r>
          </a:p>
          <a:p>
            <a:pPr lvl="1"/>
            <a:r>
              <a:rPr lang="ko-KR" altLang="en-US">
                <a:ea typeface="맑은 고딕"/>
              </a:rPr>
              <a:t>여행지 위치 마커</a:t>
            </a:r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4DD48945-43C6-A40B-5557-C944D1148F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355276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FB59819-1EB7-3F8C-8D2E-06B9FC4999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18</a:t>
            </a:fld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6A9834E-9750-C978-B633-86A2B706FB0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5317" y="1249271"/>
            <a:ext cx="1040670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플랜 관련</a:t>
            </a: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097" name="그림 9">
            <a:extLst>
              <a:ext uri="{FF2B5EF4-FFF2-40B4-BE49-F238E27FC236}">
                <a16:creationId xmlns:a16="http://schemas.microsoft.com/office/drawing/2014/main" id="{ACADDC1D-BCA0-8ECB-8E73-00444BE2B64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3" t="4079" r="39006" b="66017"/>
          <a:stretch>
            <a:fillRect/>
          </a:stretch>
        </p:blipFill>
        <p:spPr bwMode="auto">
          <a:xfrm>
            <a:off x="422031" y="1630624"/>
            <a:ext cx="5284788" cy="39469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ABA44268-769D-7D14-113E-A973E0251F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2031" y="543608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5AF9C974-171B-2B5F-66D9-A8BA587A06B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4493" y="1249271"/>
            <a:ext cx="1220206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플랜 게시판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4100" name="그림 11">
            <a:extLst>
              <a:ext uri="{FF2B5EF4-FFF2-40B4-BE49-F238E27FC236}">
                <a16:creationId xmlns:a16="http://schemas.microsoft.com/office/drawing/2014/main" id="{43EF8858-E890-EA5F-034A-0C9AD45313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12" t="4158" r="6856" b="34940"/>
          <a:stretch>
            <a:fillRect/>
          </a:stretch>
        </p:blipFill>
        <p:spPr bwMode="auto">
          <a:xfrm>
            <a:off x="5798178" y="1633311"/>
            <a:ext cx="6144759" cy="40703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57DCA2BF-E7DE-1F02-3036-997C67E2092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44493" y="5083175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53C8E1B-A513-3F4A-D864-5B1E0E68C20F}"/>
              </a:ext>
            </a:extLst>
          </p:cNvPr>
          <p:cNvSpPr txBox="1"/>
          <p:nvPr/>
        </p:nvSpPr>
        <p:spPr>
          <a:xfrm>
            <a:off x="293340" y="489665"/>
            <a:ext cx="77041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err="1">
                <a:ea typeface="맑은 고딕"/>
                <a:cs typeface="Arial"/>
              </a:rPr>
              <a:t>클래스</a:t>
            </a:r>
            <a:r>
              <a:rPr lang="en-US" altLang="ko-KR" sz="2800" b="1">
                <a:ea typeface="맑은 고딕"/>
                <a:cs typeface="Arial"/>
              </a:rPr>
              <a:t> </a:t>
            </a:r>
            <a:r>
              <a:rPr lang="en-US" altLang="ko-KR" sz="2800" b="1" err="1">
                <a:ea typeface="맑은 고딕"/>
                <a:cs typeface="Arial"/>
              </a:rPr>
              <a:t>다이어그램</a:t>
            </a:r>
            <a:r>
              <a:rPr lang="en-US" altLang="ko-KR" sz="2800" b="1">
                <a:ea typeface="맑은 고딕"/>
                <a:cs typeface="Arial"/>
              </a:rPr>
              <a:t> ​</a:t>
            </a:r>
            <a:endParaRPr lang="ko-KR" altLang="en-US" sz="28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6931126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258EEB19-752C-5534-12AA-4A3FB855F1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19</a:t>
            </a:fld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CD425A9F-7EEB-4AE6-07DC-C0EEB9809BFE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5569" y="1626106"/>
            <a:ext cx="137890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시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도 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/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구</a:t>
            </a: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, </a:t>
            </a:r>
            <a:r>
              <a:rPr kumimoji="0" lang="ko-KR" altLang="en-US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군</a:t>
            </a:r>
            <a:endParaRPr kumimoji="0" lang="ko-KR" altLang="en-US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en-US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1" name="그림 8">
            <a:extLst>
              <a:ext uri="{FF2B5EF4-FFF2-40B4-BE49-F238E27FC236}">
                <a16:creationId xmlns:a16="http://schemas.microsoft.com/office/drawing/2014/main" id="{3E3A9D94-FC0E-9553-E42E-E7113D7B7C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45" t="4697" r="35478" b="64116"/>
          <a:stretch>
            <a:fillRect/>
          </a:stretch>
        </p:blipFill>
        <p:spPr bwMode="auto">
          <a:xfrm>
            <a:off x="695569" y="2147093"/>
            <a:ext cx="5661025" cy="25638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D126CC45-F213-D91C-1E77-346F2D6BD7A3}"/>
              </a:ext>
            </a:extLst>
          </p:cNvPr>
          <p:cNvSpPr>
            <a:spLocks noChangeArrowheads="1"/>
          </p:cNvSpPr>
          <p:nvPr/>
        </p:nvSpPr>
        <p:spPr bwMode="auto">
          <a:xfrm>
            <a:off x="949569" y="47109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79C9B364-4FD5-340C-52C6-9D245802AEAB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0" y="1626106"/>
            <a:ext cx="6190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멤버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5124" name="그림 10">
            <a:extLst>
              <a:ext uri="{FF2B5EF4-FFF2-40B4-BE49-F238E27FC236}">
                <a16:creationId xmlns:a16="http://schemas.microsoft.com/office/drawing/2014/main" id="{EF99F51E-A0ED-5E79-1850-6B76D5DEC1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50" t="11493" r="17018" b="15785"/>
          <a:stretch>
            <a:fillRect/>
          </a:stretch>
        </p:blipFill>
        <p:spPr bwMode="auto">
          <a:xfrm>
            <a:off x="7156450" y="2147093"/>
            <a:ext cx="4197350" cy="32321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6">
            <a:extLst>
              <a:ext uri="{FF2B5EF4-FFF2-40B4-BE49-F238E27FC236}">
                <a16:creationId xmlns:a16="http://schemas.microsoft.com/office/drawing/2014/main" id="{C65E87C9-B572-221B-48AB-B17FFFDFA3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56450" y="5379243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10051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2800" y="2504961"/>
            <a:ext cx="3182257" cy="1325563"/>
          </a:xfrm>
        </p:spPr>
        <p:txBody>
          <a:bodyPr/>
          <a:lstStyle/>
          <a:p>
            <a:r>
              <a:rPr lang="en-US" altLang="ko-KR" dirty="0">
                <a:solidFill>
                  <a:schemeClr val="accent1">
                    <a:lumMod val="75000"/>
                  </a:schemeClr>
                </a:solidFill>
              </a:rPr>
              <a:t>Contents</a:t>
            </a:r>
            <a:endParaRPr lang="ko-KR" altLang="en-US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6" name="내용 개체 틀 5"/>
          <p:cNvSpPr>
            <a:spLocks noGrp="1"/>
          </p:cNvSpPr>
          <p:nvPr>
            <p:ph idx="1"/>
          </p:nvPr>
        </p:nvSpPr>
        <p:spPr>
          <a:xfrm>
            <a:off x="5558972" y="474095"/>
            <a:ext cx="4746171" cy="5965372"/>
          </a:xfrm>
          <a:prstGeom prst="roundRect">
            <a:avLst/>
          </a:prstGeom>
          <a:noFill/>
          <a:ln w="19050">
            <a:solidFill>
              <a:srgbClr val="2E7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시장분석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기획 배경 및 목표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추진 계획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개발 결과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기대 효과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dirty="0">
                <a:solidFill>
                  <a:schemeClr val="accent1">
                    <a:lumMod val="75000"/>
                  </a:schemeClr>
                </a:solidFill>
              </a:rPr>
              <a:t>개발 후기</a:t>
            </a:r>
            <a:endParaRPr lang="en-US" altLang="ko-KR" dirty="0">
              <a:solidFill>
                <a:schemeClr val="accent1">
                  <a:lumMod val="75000"/>
                </a:schemeClr>
              </a:solidFill>
            </a:endParaRPr>
          </a:p>
        </p:txBody>
      </p:sp>
      <p:sp>
        <p:nvSpPr>
          <p:cNvPr id="3" name="슬라이드 번호 개체 틀 2">
            <a:extLst>
              <a:ext uri="{FF2B5EF4-FFF2-40B4-BE49-F238E27FC236}">
                <a16:creationId xmlns:a16="http://schemas.microsoft.com/office/drawing/2014/main" id="{87D60E91-367F-D896-6E3D-837EDD2FDA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478004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50212FF5-F1C5-4D08-927E-7F2E3045BE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20</a:t>
            </a:fld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51C1E74F-AA06-0ECE-FDE1-1277C35D418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92" y="699660"/>
            <a:ext cx="1220206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자유 게시판</a:t>
            </a: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5" name="그림 7">
            <a:extLst>
              <a:ext uri="{FF2B5EF4-FFF2-40B4-BE49-F238E27FC236}">
                <a16:creationId xmlns:a16="http://schemas.microsoft.com/office/drawing/2014/main" id="{13DA9A37-4AD2-FAEE-E2C5-38A1BAEA15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2" t="6917" r="32625" b="8881"/>
          <a:stretch>
            <a:fillRect/>
          </a:stretch>
        </p:blipFill>
        <p:spPr bwMode="auto">
          <a:xfrm>
            <a:off x="1062892" y="1246554"/>
            <a:ext cx="3429000" cy="4654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F0C0816F-CF57-BEF7-A1A5-042AB79CCEF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92" y="590110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6F5D6BC5-0D45-9E0B-88A1-CD0D1B3A8E20}"/>
              </a:ext>
            </a:extLst>
          </p:cNvPr>
          <p:cNvSpPr>
            <a:spLocks noChangeArrowheads="1"/>
          </p:cNvSpPr>
          <p:nvPr/>
        </p:nvSpPr>
        <p:spPr bwMode="auto">
          <a:xfrm>
            <a:off x="5734294" y="699660"/>
            <a:ext cx="8302053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en-US" altLang="ko-KR" sz="14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DTO</a:t>
            </a:r>
            <a:endParaRPr kumimoji="0" lang="en-US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6148" name="Picture 4">
            <a:extLst>
              <a:ext uri="{FF2B5EF4-FFF2-40B4-BE49-F238E27FC236}">
                <a16:creationId xmlns:a16="http://schemas.microsoft.com/office/drawing/2014/main" id="{3D30C5AB-0271-3666-649B-678BE4A0FD8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96" t="8821" r="51242" b="24864"/>
          <a:stretch>
            <a:fillRect/>
          </a:stretch>
        </p:blipFill>
        <p:spPr bwMode="auto">
          <a:xfrm>
            <a:off x="5734294" y="1143490"/>
            <a:ext cx="4760120" cy="53355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19878410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5BE0DAC-B8E7-751E-0F40-107F035C72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7170" name="그림 2" descr="텍스트, 스크린샷, 폰트이(가) 표시된 사진&#10;&#10;자동 생성된 설명">
            <a:extLst>
              <a:ext uri="{FF2B5EF4-FFF2-40B4-BE49-F238E27FC236}">
                <a16:creationId xmlns:a16="http://schemas.microsoft.com/office/drawing/2014/main" id="{B29060B6-5A86-73A5-5FA9-554434CBEAE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26" y="1876054"/>
            <a:ext cx="3194050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69" name="그림 1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CD5405B2-321C-533A-D86D-CAB642398CC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68826" y="4211267"/>
            <a:ext cx="3192463" cy="22717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8BA33B0-5C38-EF9B-7612-E2801A0682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50719" y="1155766"/>
            <a:ext cx="3057247" cy="11695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latinLnBrk="0">
              <a:buFont typeface="Arial"/>
              <a:buChar char="•"/>
            </a:pPr>
            <a:r>
              <a:rPr lang="ko-KR" altLang="ko-KR" sz="1400">
                <a:latin typeface="맑은 고딕"/>
                <a:ea typeface="맑은 고딕"/>
                <a:cs typeface="Times New Roman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마이페이지</a:t>
            </a:r>
            <a:endParaRPr lang="en-US" altLang="ko-KR" sz="1400" b="0" i="0" u="none" strike="noStrike" cap="none" normalizeH="0" baseline="0">
              <a:ln>
                <a:noFill/>
              </a:ln>
              <a:effectLst/>
              <a:latin typeface="맑은 고딕"/>
              <a:ea typeface="맑은 고딕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endParaRPr kumimoji="0" lang="ko-KR" altLang="ko-KR" sz="10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latinLnBrk="0"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유저가 작성한 플랜 게시글 화면</a:t>
            </a:r>
            <a:endParaRPr lang="ko-KR" altLang="ko-KR" sz="1000" b="0" i="0" u="none" strike="noStrike" cap="none" normalizeH="0" baseline="0">
              <a:ln>
                <a:noFill/>
              </a:ln>
              <a:effectLst/>
              <a:latin typeface="Arial"/>
              <a:ea typeface="맑은 고딕"/>
              <a:cs typeface="Arial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D138803B-7F88-2E81-CD74-753E6645B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30400" y="564576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7174" name="그림 4" descr="텍스트, 스크린샷, 번호, 폰트이(가) 표시된 사진&#10;&#10;자동 생성된 설명">
            <a:extLst>
              <a:ext uri="{FF2B5EF4-FFF2-40B4-BE49-F238E27FC236}">
                <a16:creationId xmlns:a16="http://schemas.microsoft.com/office/drawing/2014/main" id="{F1DB074F-4A37-7D32-4C9E-CD164E01BF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113" y="1876054"/>
            <a:ext cx="3197596" cy="22720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173" name="그림 3" descr="텍스트, 스크린샷, 폰트, 번호이(가) 표시된 사진&#10;&#10;자동 생성된 설명">
            <a:extLst>
              <a:ext uri="{FF2B5EF4-FFF2-40B4-BE49-F238E27FC236}">
                <a16:creationId xmlns:a16="http://schemas.microsoft.com/office/drawing/2014/main" id="{6C7A3050-3026-0B2D-785B-BCD57392176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63113" y="4211267"/>
            <a:ext cx="3203101" cy="2281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Rectangle 7">
            <a:extLst>
              <a:ext uri="{FF2B5EF4-FFF2-40B4-BE49-F238E27FC236}">
                <a16:creationId xmlns:a16="http://schemas.microsoft.com/office/drawing/2014/main" id="{E084FB47-D9E6-05FA-A439-7134D79AE11C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78792" y="1456678"/>
            <a:ext cx="5900614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댓글을 작성한 게시물</a:t>
            </a:r>
            <a:endParaRPr lang="ko-KR" altLang="ko-KR" sz="1000" b="0" i="0" u="none" strike="noStrike" cap="none" normalizeH="0" baseline="0">
              <a:ln>
                <a:noFill/>
              </a:ln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3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39F3861-FE79-792F-3227-3D85E28199DE}"/>
              </a:ext>
            </a:extLst>
          </p:cNvPr>
          <p:cNvSpPr txBox="1"/>
          <p:nvPr/>
        </p:nvSpPr>
        <p:spPr>
          <a:xfrm>
            <a:off x="293340" y="489665"/>
            <a:ext cx="7704178" cy="52322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altLang="ko-KR" sz="2800" b="1" err="1">
                <a:ea typeface="맑은 고딕"/>
                <a:cs typeface="Arial"/>
              </a:rPr>
              <a:t>화면</a:t>
            </a:r>
            <a:r>
              <a:rPr lang="en-US" altLang="ko-KR" sz="2800" b="1">
                <a:ea typeface="맑은 고딕"/>
                <a:cs typeface="Arial"/>
              </a:rPr>
              <a:t> </a:t>
            </a:r>
            <a:r>
              <a:rPr lang="en-US" altLang="ko-KR" sz="2800" b="1" err="1">
                <a:ea typeface="맑은 고딕"/>
                <a:cs typeface="Arial"/>
              </a:rPr>
              <a:t>설계서</a:t>
            </a:r>
            <a:r>
              <a:rPr lang="en-US" altLang="ko-KR" sz="2800" b="1">
                <a:ea typeface="맑은 고딕"/>
                <a:cs typeface="Arial"/>
              </a:rPr>
              <a:t> ​</a:t>
            </a:r>
            <a:endParaRPr lang="ko-KR" altLang="en-US" sz="2800" b="1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41746982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385686-70EC-73D4-441D-26CAEA2394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22</a:t>
            </a:fld>
            <a:endParaRPr lang="ko-KR" altLang="en-US"/>
          </a:p>
        </p:txBody>
      </p:sp>
      <p:pic>
        <p:nvPicPr>
          <p:cNvPr id="8194" name="그림 6" descr="텍스트, 스크린샷, 번호이(가) 표시된 사진&#10;&#10;자동 생성된 설명">
            <a:extLst>
              <a:ext uri="{FF2B5EF4-FFF2-40B4-BE49-F238E27FC236}">
                <a16:creationId xmlns:a16="http://schemas.microsoft.com/office/drawing/2014/main" id="{227EEB15-A344-4178-0D26-C2B02A8EAC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9725" y="1330325"/>
            <a:ext cx="3203843" cy="228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193" name="그림 5" descr="텍스트, 스크린샷, 디자인이(가) 표시된 사진&#10;&#10;자동 생성된 설명">
            <a:extLst>
              <a:ext uri="{FF2B5EF4-FFF2-40B4-BE49-F238E27FC236}">
                <a16:creationId xmlns:a16="http://schemas.microsoft.com/office/drawing/2014/main" id="{7CCE7C7D-C7BB-85B1-FA16-F65A504D232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11313" y="3821113"/>
            <a:ext cx="3202255" cy="228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F5416122-6128-9CF0-8A82-CA15062343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62892" y="1041292"/>
            <a:ext cx="147348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Calibri"/>
              <a:buChar char="-"/>
            </a:pPr>
            <a:r>
              <a:rPr kumimoji="0" lang="ko-KR" altLang="ko-KR" sz="1400" b="0" i="0" u="none" strike="noStrike" cap="none" normalizeH="0" baseline="0" err="1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찜목록</a:t>
            </a:r>
            <a:endParaRPr lang="ko-KR" err="1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181DACCD-CC01-7B23-5D0A-6E171956A8B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738923" y="589585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8201" name="그림 7">
            <a:extLst>
              <a:ext uri="{FF2B5EF4-FFF2-40B4-BE49-F238E27FC236}">
                <a16:creationId xmlns:a16="http://schemas.microsoft.com/office/drawing/2014/main" id="{286224CF-C1CE-116E-B6C0-BAD048FE866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0" y="1330325"/>
            <a:ext cx="3201926" cy="21540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200" name="그림 8">
            <a:extLst>
              <a:ext uri="{FF2B5EF4-FFF2-40B4-BE49-F238E27FC236}">
                <a16:creationId xmlns:a16="http://schemas.microsoft.com/office/drawing/2014/main" id="{5FB09BD5-4949-D704-D916-6494B9BF16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18300" y="3821113"/>
            <a:ext cx="3192730" cy="22827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Rectangle 10">
            <a:extLst>
              <a:ext uri="{FF2B5EF4-FFF2-40B4-BE49-F238E27FC236}">
                <a16:creationId xmlns:a16="http://schemas.microsoft.com/office/drawing/2014/main" id="{40C8A39E-1A2C-A55C-4C3C-E36492BF4969}"/>
              </a:ext>
            </a:extLst>
          </p:cNvPr>
          <p:cNvSpPr>
            <a:spLocks noChangeArrowheads="1"/>
          </p:cNvSpPr>
          <p:nvPr/>
        </p:nvSpPr>
        <p:spPr bwMode="auto">
          <a:xfrm>
            <a:off x="6627562" y="611494"/>
            <a:ext cx="4095262" cy="8002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latinLnBrk="0">
              <a:buFont typeface="Arial"/>
              <a:buChar char="•"/>
            </a:pPr>
            <a:r>
              <a:rPr lang="ko-KR" altLang="ko-KR" sz="1400">
                <a:latin typeface="맑은 고딕"/>
                <a:ea typeface="맑은 고딕"/>
                <a:cs typeface="Times New Roman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자유게시판</a:t>
            </a:r>
            <a:endParaRPr lang="en-US" altLang="ko-KR" sz="1400" b="0" i="0" u="none" strike="noStrike" cap="none" normalizeH="0" baseline="0">
              <a:ln>
                <a:noFill/>
              </a:ln>
              <a:effectLst/>
              <a:latin typeface="맑은 고딕"/>
              <a:ea typeface="맑은 고딕"/>
              <a:cs typeface="Times New Roman"/>
            </a:endParaRPr>
          </a:p>
          <a:p>
            <a:pPr marL="285750" indent="-285750" latinLnBrk="0"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메인</a:t>
            </a:r>
            <a:endParaRPr lang="ko-KR" altLang="ko-KR" sz="1400" b="0" i="0" u="none" strike="noStrike" cap="none" normalizeH="0" baseline="0">
              <a:ln>
                <a:noFill/>
              </a:ln>
              <a:effectLst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1">
            <a:extLst>
              <a:ext uri="{FF2B5EF4-FFF2-40B4-BE49-F238E27FC236}">
                <a16:creationId xmlns:a16="http://schemas.microsoft.com/office/drawing/2014/main" id="{8347AEB2-A0C7-44D5-68D2-69EDD459E0DB}"/>
              </a:ext>
            </a:extLst>
          </p:cNvPr>
          <p:cNvSpPr>
            <a:spLocks noChangeArrowheads="1"/>
          </p:cNvSpPr>
          <p:nvPr/>
        </p:nvSpPr>
        <p:spPr bwMode="auto">
          <a:xfrm>
            <a:off x="6222746" y="3486858"/>
            <a:ext cx="2033387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508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lvl="1" indent="-285750" latinLnBrk="0"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상세페이지</a:t>
            </a:r>
            <a:endParaRPr lang="ko-KR"/>
          </a:p>
          <a:p>
            <a:pPr marL="0" marR="0" lvl="0" indent="50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1" name="Rectangle 12">
            <a:extLst>
              <a:ext uri="{FF2B5EF4-FFF2-40B4-BE49-F238E27FC236}">
                <a16:creationId xmlns:a16="http://schemas.microsoft.com/office/drawing/2014/main" id="{CA37DEAB-D065-226C-CC46-13EEB12ED71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435969" y="5398906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17984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81C2CEB-4CD7-2DFB-8B7F-050CBD8AE9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23</a:t>
            </a:fld>
            <a:endParaRPr lang="ko-KR" altLang="en-US"/>
          </a:p>
        </p:txBody>
      </p:sp>
      <p:sp>
        <p:nvSpPr>
          <p:cNvPr id="5" name="Rectangle 2">
            <a:extLst>
              <a:ext uri="{FF2B5EF4-FFF2-40B4-BE49-F238E27FC236}">
                <a16:creationId xmlns:a16="http://schemas.microsoft.com/office/drawing/2014/main" id="{EA528D12-8D03-0A96-54DE-2EF39136A39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028282" y="1045514"/>
            <a:ext cx="2199641" cy="5232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글 수정 및 삭제</a:t>
            </a:r>
            <a:endParaRPr lang="ko-KR" altLang="ko-KR" sz="1400" b="0" i="0" u="none" strike="noStrike" cap="none" normalizeH="0" baseline="0">
              <a:ln>
                <a:noFill/>
              </a:ln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pic>
        <p:nvPicPr>
          <p:cNvPr id="9217" name="그림 10">
            <a:extLst>
              <a:ext uri="{FF2B5EF4-FFF2-40B4-BE49-F238E27FC236}">
                <a16:creationId xmlns:a16="http://schemas.microsoft.com/office/drawing/2014/main" id="{808795C1-FE90-5763-87FB-33F9F89831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39" y="1311646"/>
            <a:ext cx="3206750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Rectangle 3">
            <a:extLst>
              <a:ext uri="{FF2B5EF4-FFF2-40B4-BE49-F238E27FC236}">
                <a16:creationId xmlns:a16="http://schemas.microsoft.com/office/drawing/2014/main" id="{CA7C2A8D-DF00-B758-A3C6-A46C06530446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08674" y="3686343"/>
            <a:ext cx="1433406" cy="30777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285750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햄버거 메뉴</a:t>
            </a:r>
            <a:endParaRPr lang="ko-KR"/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01CA3F4-562D-7363-948C-3F549C5C75E4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7939" y="4024684"/>
            <a:ext cx="3195638" cy="2276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226" name="그림 12">
            <a:extLst>
              <a:ext uri="{FF2B5EF4-FFF2-40B4-BE49-F238E27FC236}">
                <a16:creationId xmlns:a16="http://schemas.microsoft.com/office/drawing/2014/main" id="{E95B3F35-8C71-508A-414F-9BFDC1C9D4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9795" y="1301669"/>
            <a:ext cx="3195115" cy="22761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5" name="그림 14">
            <a:extLst>
              <a:ext uri="{FF2B5EF4-FFF2-40B4-BE49-F238E27FC236}">
                <a16:creationId xmlns:a16="http://schemas.microsoft.com/office/drawing/2014/main" id="{399B5F6C-7BBC-69C4-32DC-3C86A275E75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27863" y="4014788"/>
            <a:ext cx="3197225" cy="22764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11">
            <a:extLst>
              <a:ext uri="{FF2B5EF4-FFF2-40B4-BE49-F238E27FC236}">
                <a16:creationId xmlns:a16="http://schemas.microsoft.com/office/drawing/2014/main" id="{4CBC8BD4-1433-426D-740E-69AB27F918F3}"/>
              </a:ext>
            </a:extLst>
          </p:cNvPr>
          <p:cNvSpPr>
            <a:spLocks noChangeArrowheads="1"/>
          </p:cNvSpPr>
          <p:nvPr/>
        </p:nvSpPr>
        <p:spPr bwMode="auto">
          <a:xfrm>
            <a:off x="6816849" y="537925"/>
            <a:ext cx="4374782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latinLnBrk="0">
              <a:buFont typeface="Arial"/>
              <a:buChar char="•"/>
            </a:pPr>
            <a:r>
              <a:rPr lang="ko-KR" altLang="ko-KR" sz="1400">
                <a:latin typeface="맑은 고딕"/>
                <a:ea typeface="맑은 고딕"/>
                <a:cs typeface="Times New Roman"/>
              </a:rPr>
              <a:t> </a:t>
            </a: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플랜</a:t>
            </a:r>
            <a:endParaRPr lang="en-US" altLang="ko-KR" sz="1400" b="0" i="0" u="none" strike="noStrike" cap="none" normalizeH="0" baseline="0">
              <a:ln>
                <a:noFill/>
              </a:ln>
              <a:effectLst/>
              <a:latin typeface="맑은 고딕"/>
              <a:ea typeface="맑은 고딕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</a:endParaRPr>
          </a:p>
          <a:p>
            <a:pPr marL="285750" indent="-285750" latinLnBrk="0"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게시판</a:t>
            </a:r>
            <a:endParaRPr lang="ko-KR" altLang="ko-KR" sz="1400" b="0" i="0" u="none" strike="noStrike" cap="none" normalizeH="0" baseline="0">
              <a:ln>
                <a:noFill/>
              </a:ln>
              <a:effectLst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2" name="Rectangle 12">
            <a:extLst>
              <a:ext uri="{FF2B5EF4-FFF2-40B4-BE49-F238E27FC236}">
                <a16:creationId xmlns:a16="http://schemas.microsoft.com/office/drawing/2014/main" id="{3B9D383C-CDB3-68C8-ABF7-B195215D8A86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98726" y="3676312"/>
            <a:ext cx="15359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글 상세</a:t>
            </a:r>
            <a:endParaRPr lang="ko-KR" altLang="ko-KR" sz="1400" b="0" i="0" u="none" strike="noStrike" cap="none" normalizeH="0" baseline="0">
              <a:ln>
                <a:noFill/>
              </a:ln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7115957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DB0339E5-5D60-0D21-CBF0-05CC716EE7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24</a:t>
            </a:fld>
            <a:endParaRPr lang="ko-KR" altLang="en-US"/>
          </a:p>
        </p:txBody>
      </p:sp>
      <p:pic>
        <p:nvPicPr>
          <p:cNvPr id="10242" name="그림 13">
            <a:extLst>
              <a:ext uri="{FF2B5EF4-FFF2-40B4-BE49-F238E27FC236}">
                <a16:creationId xmlns:a16="http://schemas.microsoft.com/office/drawing/2014/main" id="{69FDF88C-C323-93CE-D18A-B8740E3973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78" y="1416050"/>
            <a:ext cx="3189288" cy="22494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1" name="그림 15">
            <a:extLst>
              <a:ext uri="{FF2B5EF4-FFF2-40B4-BE49-F238E27FC236}">
                <a16:creationId xmlns:a16="http://schemas.microsoft.com/office/drawing/2014/main" id="{39464956-C3BA-D764-7E71-30D5DD75B42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34478" y="3994150"/>
            <a:ext cx="3194421" cy="225938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13FED00F-BEE7-4D1D-03CA-C3AC30A89D72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81062" y="1104574"/>
            <a:ext cx="1535998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글 작성</a:t>
            </a:r>
            <a:endParaRPr lang="ko-KR" altLang="ko-KR" sz="1400" b="0" i="0" u="none" strike="noStrike" cap="none" normalizeH="0" baseline="0">
              <a:ln>
                <a:noFill/>
              </a:ln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3FEF33DD-24A0-C934-EE2C-0BA7BD7B1F7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73424" y="3698293"/>
            <a:ext cx="2770910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글 작성 상세</a:t>
            </a:r>
            <a:endParaRPr lang="ko-KR"/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176F2EE4-75FA-542F-AD0A-7C5238A91C7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153138" y="5544894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47" name="그림 16">
            <a:extLst>
              <a:ext uri="{FF2B5EF4-FFF2-40B4-BE49-F238E27FC236}">
                <a16:creationId xmlns:a16="http://schemas.microsoft.com/office/drawing/2014/main" id="{4BEE2642-C6B6-FD87-FE5E-6BA4A65D8A0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25" y="1416050"/>
            <a:ext cx="3195534" cy="227917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그림 17">
            <a:extLst>
              <a:ext uri="{FF2B5EF4-FFF2-40B4-BE49-F238E27FC236}">
                <a16:creationId xmlns:a16="http://schemas.microsoft.com/office/drawing/2014/main" id="{36DCC158-58CD-281C-E07F-2D3950FBCD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18325" y="3994150"/>
            <a:ext cx="3194689" cy="22890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Rectangle 8">
            <a:extLst>
              <a:ext uri="{FF2B5EF4-FFF2-40B4-BE49-F238E27FC236}">
                <a16:creationId xmlns:a16="http://schemas.microsoft.com/office/drawing/2014/main" id="{59B583F4-4260-3774-5918-9EF89194DA2F}"/>
              </a:ext>
            </a:extLst>
          </p:cNvPr>
          <p:cNvSpPr>
            <a:spLocks noChangeArrowheads="1"/>
          </p:cNvSpPr>
          <p:nvPr/>
        </p:nvSpPr>
        <p:spPr bwMode="auto">
          <a:xfrm>
            <a:off x="6743211" y="578039"/>
            <a:ext cx="1625600" cy="95410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508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285750" indent="-285750" latinLnBrk="0">
              <a:buFont typeface="Arial"/>
              <a:buChar char="•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회원</a:t>
            </a:r>
            <a:endParaRPr lang="en-US" altLang="ko-KR" sz="1400" b="0" i="0" u="none" strike="noStrike" cap="none" normalizeH="0" baseline="0">
              <a:ln>
                <a:noFill/>
              </a:ln>
              <a:effectLst/>
              <a:latin typeface="맑은 고딕"/>
              <a:ea typeface="맑은 고딕"/>
              <a:cs typeface="Times New Roman"/>
            </a:endParaRPr>
          </a:p>
          <a:p>
            <a:pPr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tabLst/>
            </a:pPr>
            <a:endParaRPr lang="en-US" altLang="ko-KR" sz="1400" dirty="0">
              <a:latin typeface="맑은 고딕" panose="020B0503020000020004" pitchFamily="50" charset="-127"/>
              <a:ea typeface="맑은 고딕" panose="020B0503020000020004" pitchFamily="50" charset="-127"/>
              <a:cs typeface="Times New Roman" panose="02020603050405020304" pitchFamily="18" charset="0"/>
            </a:endParaRPr>
          </a:p>
          <a:p>
            <a:pPr marL="285750" indent="-285750" latinLnBrk="0"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로그인</a:t>
            </a:r>
            <a:endParaRPr lang="ko-KR" altLang="ko-KR" sz="1400" b="0" i="0" u="none" strike="noStrike" cap="none" normalizeH="0" baseline="0">
              <a:ln>
                <a:noFill/>
              </a:ln>
              <a:effectLst/>
              <a:latin typeface="맑은 고딕"/>
              <a:ea typeface="맑은 고딕"/>
              <a:cs typeface="Times New Roman"/>
            </a:endParaRPr>
          </a:p>
          <a:p>
            <a:pPr marL="0" marR="0" lvl="0" indent="50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4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9">
            <a:extLst>
              <a:ext uri="{FF2B5EF4-FFF2-40B4-BE49-F238E27FC236}">
                <a16:creationId xmlns:a16="http://schemas.microsoft.com/office/drawing/2014/main" id="{96642048-42A6-5549-1790-85142BB51E28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19043" y="3698293"/>
            <a:ext cx="339436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indent="5080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742950" lvl="1" indent="-285750" latinLnBrk="0"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회원가입</a:t>
            </a:r>
            <a:endParaRPr lang="ko-KR" altLang="ko-KR" sz="1400" b="0" i="0" u="none" strike="noStrike" cap="none" normalizeH="0" baseline="0">
              <a:ln>
                <a:noFill/>
              </a:ln>
              <a:effectLst/>
              <a:ea typeface="맑은 고딕" panose="020B0503020000020004" pitchFamily="34" charset="-127"/>
              <a:cs typeface="Arial" panose="020B0604020202020204" pitchFamily="34" charset="0"/>
            </a:endParaRPr>
          </a:p>
          <a:p>
            <a:pPr marL="0" marR="0" lvl="0" indent="50800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0" name="Rectangle 10">
            <a:extLst>
              <a:ext uri="{FF2B5EF4-FFF2-40B4-BE49-F238E27FC236}">
                <a16:creationId xmlns:a16="http://schemas.microsoft.com/office/drawing/2014/main" id="{6F7C6D0A-A4FB-C3D4-F2B8-775FDAEDCE09}"/>
              </a:ext>
            </a:extLst>
          </p:cNvPr>
          <p:cNvSpPr>
            <a:spLocks noChangeArrowheads="1"/>
          </p:cNvSpPr>
          <p:nvPr/>
        </p:nvSpPr>
        <p:spPr bwMode="auto">
          <a:xfrm>
            <a:off x="7194061" y="5578231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940120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852504D-EE66-EC24-D33B-69DEAA363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25</a:t>
            </a:fld>
            <a:endParaRPr lang="ko-KR" altLang="en-US"/>
          </a:p>
        </p:txBody>
      </p:sp>
      <p:pic>
        <p:nvPicPr>
          <p:cNvPr id="11266" name="그림 18">
            <a:extLst>
              <a:ext uri="{FF2B5EF4-FFF2-40B4-BE49-F238E27FC236}">
                <a16:creationId xmlns:a16="http://schemas.microsoft.com/office/drawing/2014/main" id="{B69EAB06-90AE-E649-C298-43152F7C349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81" y="1469089"/>
            <a:ext cx="3203596" cy="22763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265" name="그림 19">
            <a:extLst>
              <a:ext uri="{FF2B5EF4-FFF2-40B4-BE49-F238E27FC236}">
                <a16:creationId xmlns:a16="http://schemas.microsoft.com/office/drawing/2014/main" id="{D4D7B02A-2B4D-AB5E-BA5B-1235870450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20881" y="4074174"/>
            <a:ext cx="3203863" cy="227781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3">
            <a:extLst>
              <a:ext uri="{FF2B5EF4-FFF2-40B4-BE49-F238E27FC236}">
                <a16:creationId xmlns:a16="http://schemas.microsoft.com/office/drawing/2014/main" id="{20C3175A-0BB5-74D4-75DA-B886170065A7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284" y="1126665"/>
            <a:ext cx="213712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회원 정보 수정</a:t>
            </a:r>
            <a:endParaRPr lang="ko-KR" altLang="ko-KR" sz="1400" b="0" i="0" u="none" strike="noStrike" cap="none" normalizeH="0" baseline="0">
              <a:ln>
                <a:noFill/>
              </a:ln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6" name="Rectangle 4">
            <a:extLst>
              <a:ext uri="{FF2B5EF4-FFF2-40B4-BE49-F238E27FC236}">
                <a16:creationId xmlns:a16="http://schemas.microsoft.com/office/drawing/2014/main" id="{4EE1874C-D819-B008-A313-F108A2D46683}"/>
              </a:ext>
            </a:extLst>
          </p:cNvPr>
          <p:cNvSpPr>
            <a:spLocks noChangeArrowheads="1"/>
          </p:cNvSpPr>
          <p:nvPr/>
        </p:nvSpPr>
        <p:spPr bwMode="auto">
          <a:xfrm>
            <a:off x="1106284" y="3801021"/>
            <a:ext cx="1715534" cy="584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742950" lvl="1" indent="-285750" eaLnBrk="0" fontAlgn="base" latinLnBrk="0" hangingPunct="0">
              <a:spcBef>
                <a:spcPct val="0"/>
              </a:spcBef>
              <a:spcAft>
                <a:spcPct val="0"/>
              </a:spcAft>
              <a:buFont typeface="Calibri"/>
              <a:buChar char="-"/>
            </a:pPr>
            <a:r>
              <a:rPr kumimoji="0" lang="ko-KR" altLang="ko-KR" sz="1400" b="0" i="0" u="none" strike="noStrike" cap="none" normalizeH="0" baseline="0">
                <a:ln>
                  <a:noFill/>
                </a:ln>
                <a:effectLst/>
                <a:latin typeface="맑은 고딕"/>
                <a:ea typeface="맑은 고딕"/>
                <a:cs typeface="Times New Roman"/>
              </a:rPr>
              <a:t>회원 목록</a:t>
            </a:r>
            <a:endParaRPr lang="ko-KR" altLang="ko-KR" sz="1400" b="0" i="0" u="none" strike="noStrike" cap="none" normalizeH="0" baseline="0">
              <a:ln>
                <a:noFill/>
              </a:ln>
              <a:effectLst/>
              <a:latin typeface="맑은 고딕" panose="020B0503020000020004" pitchFamily="34" charset="-127"/>
              <a:ea typeface="맑은 고딕" panose="020B0503020000020004" pitchFamily="34" charset="-127"/>
              <a:cs typeface="Times New Roman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7" name="Rectangle 5">
            <a:extLst>
              <a:ext uri="{FF2B5EF4-FFF2-40B4-BE49-F238E27FC236}">
                <a16:creationId xmlns:a16="http://schemas.microsoft.com/office/drawing/2014/main" id="{DC127FEF-AC47-50FE-F222-E6732FB83730}"/>
              </a:ext>
            </a:extLst>
          </p:cNvPr>
          <p:cNvSpPr>
            <a:spLocks noChangeArrowheads="1"/>
          </p:cNvSpPr>
          <p:nvPr/>
        </p:nvSpPr>
        <p:spPr bwMode="auto">
          <a:xfrm>
            <a:off x="2074985" y="5736248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en-US" altLang="ko-KR" sz="1000" b="0" i="0" u="none" strike="noStrike" cap="none" normalizeH="0" baseline="0">
                <a:ln>
                  <a:noFill/>
                </a:ln>
                <a:solidFill>
                  <a:schemeClr val="tx1"/>
                </a:solidFill>
                <a:effectLst/>
                <a:latin typeface="맑은 고딕" panose="020B0503020000020004" pitchFamily="50" charset="-127"/>
                <a:ea typeface="맑은 고딕" panose="020B0503020000020004" pitchFamily="50" charset="-127"/>
                <a:cs typeface="Times New Roman" panose="02020603050405020304" pitchFamily="18" charset="0"/>
              </a:rPr>
              <a:t>=</a:t>
            </a:r>
            <a:endParaRPr kumimoji="0" lang="en-US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42586830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12F28344-480E-ACAC-7359-F9754075FF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06677" y="2188652"/>
            <a:ext cx="3476369" cy="282236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</p:spPr>
      </p:pic>
      <p:pic>
        <p:nvPicPr>
          <p:cNvPr id="20" name="그림 19">
            <a:extLst>
              <a:ext uri="{FF2B5EF4-FFF2-40B4-BE49-F238E27FC236}">
                <a16:creationId xmlns:a16="http://schemas.microsoft.com/office/drawing/2014/main" id="{25E4F5B3-9FC7-D1E4-F81B-C741B380D0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93730" y="2148162"/>
            <a:ext cx="3836738" cy="2756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6615" y="1163265"/>
            <a:ext cx="2575992" cy="65451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시장 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62" y="388887"/>
            <a:ext cx="1898486" cy="37127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724848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기획 배경 및 목표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603081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추진 계획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0" y="969475"/>
            <a:ext cx="12192000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78895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EDBCFF4-4797-9343-25AF-CB66CF7E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3</a:t>
            </a:fld>
            <a:endParaRPr lang="ko-KR" altLang="en-US"/>
          </a:p>
        </p:txBody>
      </p:sp>
      <p:pic>
        <p:nvPicPr>
          <p:cNvPr id="18" name="그림 17">
            <a:extLst>
              <a:ext uri="{FF2B5EF4-FFF2-40B4-BE49-F238E27FC236}">
                <a16:creationId xmlns:a16="http://schemas.microsoft.com/office/drawing/2014/main" id="{4C00DF99-217B-8A26-8967-3F0CEA5BDC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24535" y="3661960"/>
            <a:ext cx="3637625" cy="2756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0B9BB80E-41A5-91F0-C4AF-0AEC5F5DD51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61532" y="3541047"/>
            <a:ext cx="3096590" cy="2756518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75958E5E-DFE5-FCDB-209C-922604E22809}"/>
              </a:ext>
            </a:extLst>
          </p:cNvPr>
          <p:cNvSpPr/>
          <p:nvPr/>
        </p:nvSpPr>
        <p:spPr>
          <a:xfrm>
            <a:off x="754710" y="1678193"/>
            <a:ext cx="2667897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3C614C-4DA3-2DFE-BFC4-E64A840342EE}"/>
              </a:ext>
            </a:extLst>
          </p:cNvPr>
          <p:cNvSpPr/>
          <p:nvPr/>
        </p:nvSpPr>
        <p:spPr>
          <a:xfrm>
            <a:off x="8603081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7114919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6615" y="1163265"/>
            <a:ext cx="2575992" cy="65451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시장 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62" y="388887"/>
            <a:ext cx="1898486" cy="37127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724848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기획 배경 및 목표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603081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추진 계획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0" y="969475"/>
            <a:ext cx="12192000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EDBCFF4-4797-9343-25AF-CB66CF7E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4</a:t>
            </a:fld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3C614C-4DA3-2DFE-BFC4-E64A840342EE}"/>
              </a:ext>
            </a:extLst>
          </p:cNvPr>
          <p:cNvSpPr/>
          <p:nvPr/>
        </p:nvSpPr>
        <p:spPr>
          <a:xfrm>
            <a:off x="8603081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12">
            <a:extLst>
              <a:ext uri="{FF2B5EF4-FFF2-40B4-BE49-F238E27FC236}">
                <a16:creationId xmlns:a16="http://schemas.microsoft.com/office/drawing/2014/main" id="{35A1FD2D-9A7E-50E9-4110-9628A8762E4F}"/>
              </a:ext>
            </a:extLst>
          </p:cNvPr>
          <p:cNvSpPr/>
          <p:nvPr/>
        </p:nvSpPr>
        <p:spPr>
          <a:xfrm>
            <a:off x="2135875" y="2143856"/>
            <a:ext cx="7792871" cy="4325257"/>
          </a:xfrm>
          <a:prstGeom prst="roundRect">
            <a:avLst/>
          </a:prstGeom>
          <a:noFill/>
          <a:ln w="19050">
            <a:solidFill>
              <a:srgbClr val="2E7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1026E-64C2-5401-F194-C9168029ED2C}"/>
              </a:ext>
            </a:extLst>
          </p:cNvPr>
          <p:cNvSpPr txBox="1"/>
          <p:nvPr/>
        </p:nvSpPr>
        <p:spPr>
          <a:xfrm>
            <a:off x="2897524" y="2629403"/>
            <a:ext cx="6856075" cy="32414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여행 정보 공유할 수 있는 곳 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</a:rPr>
              <a:t>多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좋은 정보를 제공해 주는 사이트 </a:t>
            </a:r>
            <a:r>
              <a:rPr lang="ko-KR" altLang="en-US" sz="1800" b="1" dirty="0">
                <a:solidFill>
                  <a:schemeClr val="bg2">
                    <a:lumMod val="25000"/>
                  </a:schemeClr>
                </a:solidFill>
              </a:rPr>
              <a:t>多</a:t>
            </a:r>
            <a:endParaRPr lang="en-US" altLang="ko-KR" sz="18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18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1800" dirty="0">
                <a:solidFill>
                  <a:schemeClr val="bg2">
                    <a:lumMod val="25000"/>
                  </a:schemeClr>
                </a:solidFill>
              </a:rPr>
              <a:t>활성화 된 사이트 거의 없음</a:t>
            </a:r>
            <a:endParaRPr lang="en-US" altLang="ko-KR" sz="1800" dirty="0">
              <a:solidFill>
                <a:schemeClr val="bg2">
                  <a:lumMod val="25000"/>
                </a:schemeClr>
              </a:solidFill>
            </a:endParaRPr>
          </a:p>
          <a:p>
            <a:pPr marL="742950" lvl="1" indent="-285750" latinLnBrk="0">
              <a:lnSpc>
                <a:spcPct val="200000"/>
              </a:lnSpc>
              <a:buFont typeface="Arial" panose="020B0604020202020204" pitchFamily="34" charset="0"/>
              <a:buChar char="•"/>
            </a:pPr>
            <a:r>
              <a:rPr lang="ko-KR" altLang="en-US" b="1" dirty="0">
                <a:solidFill>
                  <a:schemeClr val="bg2">
                    <a:lumMod val="25000"/>
                  </a:schemeClr>
                </a:solidFill>
              </a:rPr>
              <a:t>사용자간 소통 부족을 원인으로 판단</a:t>
            </a:r>
            <a:r>
              <a:rPr lang="en-US" altLang="ko-KR" b="1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342900" indent="-342900" latinLnBrk="0">
              <a:lnSpc>
                <a:spcPct val="200000"/>
              </a:lnSpc>
              <a:buFont typeface="Wingdings" panose="05000000000000000000" pitchFamily="2" charset="2"/>
              <a:buChar char="Ø"/>
            </a:pP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부담 없이 소통이 가능한여행 정보 공유 커뮤니티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AA9C3621-74FA-1EE3-82D5-5DCB2B0BDC12}"/>
              </a:ext>
            </a:extLst>
          </p:cNvPr>
          <p:cNvSpPr/>
          <p:nvPr/>
        </p:nvSpPr>
        <p:spPr>
          <a:xfrm>
            <a:off x="4678895" y="1678193"/>
            <a:ext cx="2667897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DEAF92-B84B-5A7F-E325-33D8999202D6}"/>
              </a:ext>
            </a:extLst>
          </p:cNvPr>
          <p:cNvSpPr/>
          <p:nvPr/>
        </p:nvSpPr>
        <p:spPr>
          <a:xfrm>
            <a:off x="754710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16901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6615" y="1163265"/>
            <a:ext cx="2575992" cy="65451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시장 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62" y="388887"/>
            <a:ext cx="1898486" cy="37127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724848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기획 배경 및 목표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627779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추진 계획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0" y="969475"/>
            <a:ext cx="12192000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EDBCFF4-4797-9343-25AF-CB66CF7E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5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1026E-64C2-5401-F194-C9168029ED2C}"/>
              </a:ext>
            </a:extLst>
          </p:cNvPr>
          <p:cNvSpPr txBox="1"/>
          <p:nvPr/>
        </p:nvSpPr>
        <p:spPr>
          <a:xfrm>
            <a:off x="14398870" y="1490523"/>
            <a:ext cx="6096000" cy="5572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화면설계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DB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설계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프론트 레이아웃 구성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</a:rPr>
              <a:t>백엔드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 클래스 설계 및 구성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회원가입 로그인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지도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플랜게시판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작성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출력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자유게시판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CRUD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댓글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수정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삭제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내가 작성한 플랜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</a:rPr>
              <a:t>댓작플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플랜 수정 및 삭제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문서화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DEAF92-B84B-5A7F-E325-33D8999202D6}"/>
              </a:ext>
            </a:extLst>
          </p:cNvPr>
          <p:cNvSpPr/>
          <p:nvPr/>
        </p:nvSpPr>
        <p:spPr>
          <a:xfrm>
            <a:off x="754710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555DF0-134C-28EB-F4B1-50465632B5B0}"/>
              </a:ext>
            </a:extLst>
          </p:cNvPr>
          <p:cNvSpPr/>
          <p:nvPr/>
        </p:nvSpPr>
        <p:spPr>
          <a:xfrm>
            <a:off x="8597853" y="1677334"/>
            <a:ext cx="2667897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51FA26-6885-1CAB-4EE4-198D4470C475}"/>
              </a:ext>
            </a:extLst>
          </p:cNvPr>
          <p:cNvSpPr/>
          <p:nvPr/>
        </p:nvSpPr>
        <p:spPr>
          <a:xfrm>
            <a:off x="4678895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7" name="표 13">
            <a:extLst>
              <a:ext uri="{FF2B5EF4-FFF2-40B4-BE49-F238E27FC236}">
                <a16:creationId xmlns:a16="http://schemas.microsoft.com/office/drawing/2014/main" id="{10095ECC-B495-5FF4-E5C6-6A6C3D390C8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6768026"/>
              </p:ext>
            </p:extLst>
          </p:nvPr>
        </p:nvGraphicFramePr>
        <p:xfrm>
          <a:off x="326571" y="2828857"/>
          <a:ext cx="11145770" cy="327246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13115">
                  <a:extLst>
                    <a:ext uri="{9D8B030D-6E8A-4147-A177-3AD203B41FA5}">
                      <a16:colId xmlns:a16="http://schemas.microsoft.com/office/drawing/2014/main" val="2038831745"/>
                    </a:ext>
                  </a:extLst>
                </a:gridCol>
                <a:gridCol w="892628">
                  <a:extLst>
                    <a:ext uri="{9D8B030D-6E8A-4147-A177-3AD203B41FA5}">
                      <a16:colId xmlns:a16="http://schemas.microsoft.com/office/drawing/2014/main" val="4289428525"/>
                    </a:ext>
                  </a:extLst>
                </a:gridCol>
                <a:gridCol w="1034143">
                  <a:extLst>
                    <a:ext uri="{9D8B030D-6E8A-4147-A177-3AD203B41FA5}">
                      <a16:colId xmlns:a16="http://schemas.microsoft.com/office/drawing/2014/main" val="2810048617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537429622"/>
                    </a:ext>
                  </a:extLst>
                </a:gridCol>
                <a:gridCol w="1077085">
                  <a:extLst>
                    <a:ext uri="{9D8B030D-6E8A-4147-A177-3AD203B41FA5}">
                      <a16:colId xmlns:a16="http://schemas.microsoft.com/office/drawing/2014/main" val="3594537353"/>
                    </a:ext>
                  </a:extLst>
                </a:gridCol>
                <a:gridCol w="1114577">
                  <a:extLst>
                    <a:ext uri="{9D8B030D-6E8A-4147-A177-3AD203B41FA5}">
                      <a16:colId xmlns:a16="http://schemas.microsoft.com/office/drawing/2014/main" val="872329434"/>
                    </a:ext>
                  </a:extLst>
                </a:gridCol>
                <a:gridCol w="1114577">
                  <a:extLst>
                    <a:ext uri="{9D8B030D-6E8A-4147-A177-3AD203B41FA5}">
                      <a16:colId xmlns:a16="http://schemas.microsoft.com/office/drawing/2014/main" val="449270452"/>
                    </a:ext>
                  </a:extLst>
                </a:gridCol>
                <a:gridCol w="1114577">
                  <a:extLst>
                    <a:ext uri="{9D8B030D-6E8A-4147-A177-3AD203B41FA5}">
                      <a16:colId xmlns:a16="http://schemas.microsoft.com/office/drawing/2014/main" val="3629197561"/>
                    </a:ext>
                  </a:extLst>
                </a:gridCol>
                <a:gridCol w="1114577">
                  <a:extLst>
                    <a:ext uri="{9D8B030D-6E8A-4147-A177-3AD203B41FA5}">
                      <a16:colId xmlns:a16="http://schemas.microsoft.com/office/drawing/2014/main" val="616121879"/>
                    </a:ext>
                  </a:extLst>
                </a:gridCol>
                <a:gridCol w="1114577">
                  <a:extLst>
                    <a:ext uri="{9D8B030D-6E8A-4147-A177-3AD203B41FA5}">
                      <a16:colId xmlns:a16="http://schemas.microsoft.com/office/drawing/2014/main" val="322518195"/>
                    </a:ext>
                  </a:extLst>
                </a:gridCol>
              </a:tblGrid>
              <a:tr h="511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5/17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5/18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5/19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52093300"/>
                  </a:ext>
                </a:extLst>
              </a:tr>
              <a:tr h="511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0822222"/>
                  </a:ext>
                </a:extLst>
              </a:tr>
              <a:tr h="511701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/>
                        <a:t>DB</a:t>
                      </a:r>
                      <a:r>
                        <a:rPr lang="ko-KR" altLang="en-US" sz="1600" dirty="0"/>
                        <a:t>설계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80912655"/>
                  </a:ext>
                </a:extLst>
              </a:tr>
              <a:tr h="511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화면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레이아웃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23508560"/>
                  </a:ext>
                </a:extLst>
              </a:tr>
              <a:tr h="511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클래스 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설계 및 구성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16047546"/>
                  </a:ext>
                </a:extLst>
              </a:tr>
              <a:tr h="511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회원가입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로그인</a:t>
                      </a:r>
                      <a:endParaRPr lang="en-US" altLang="ko-KR" sz="1600" dirty="0"/>
                    </a:p>
                  </a:txBody>
                  <a:tcPr anchor="ctr"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843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29832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6615" y="1163265"/>
            <a:ext cx="2575992" cy="65451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시장 분석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62" y="388887"/>
            <a:ext cx="1898486" cy="37127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724848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기획 배경 및 목표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603081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추진 계획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0" y="969475"/>
            <a:ext cx="12192000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슬라이드 번호 개체 틀 10">
            <a:extLst>
              <a:ext uri="{FF2B5EF4-FFF2-40B4-BE49-F238E27FC236}">
                <a16:creationId xmlns:a16="http://schemas.microsoft.com/office/drawing/2014/main" id="{0EDBCFF4-4797-9343-25AF-CB66CF7E80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01026E-64C2-5401-F194-C9168029ED2C}"/>
              </a:ext>
            </a:extLst>
          </p:cNvPr>
          <p:cNvSpPr txBox="1"/>
          <p:nvPr/>
        </p:nvSpPr>
        <p:spPr>
          <a:xfrm>
            <a:off x="14398870" y="1490523"/>
            <a:ext cx="6096000" cy="557280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화면설계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DB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설계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프론트 레이아웃 구성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</a:rPr>
              <a:t>백엔드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 클래스 설계 및 구성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회원가입 로그인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지도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플랜게시판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작성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출력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자유게시판 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CRUD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댓글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수정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삭제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 </a:t>
            </a: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마이페이지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: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내가 작성한 플랜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 err="1">
                <a:solidFill>
                  <a:schemeClr val="bg2">
                    <a:lumMod val="25000"/>
                  </a:schemeClr>
                </a:solidFill>
              </a:rPr>
              <a:t>댓작플</a:t>
            </a:r>
            <a:r>
              <a:rPr lang="en-US" altLang="ko-KR" sz="2000" dirty="0">
                <a:solidFill>
                  <a:schemeClr val="bg2">
                    <a:lumMod val="25000"/>
                  </a:schemeClr>
                </a:solidFill>
              </a:rPr>
              <a:t>, </a:t>
            </a: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플랜 수정 및 삭제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문서화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EDEAF92-B84B-5A7F-E325-33D8999202D6}"/>
              </a:ext>
            </a:extLst>
          </p:cNvPr>
          <p:cNvSpPr/>
          <p:nvPr/>
        </p:nvSpPr>
        <p:spPr>
          <a:xfrm>
            <a:off x="754710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C555DF0-134C-28EB-F4B1-50465632B5B0}"/>
              </a:ext>
            </a:extLst>
          </p:cNvPr>
          <p:cNvSpPr/>
          <p:nvPr/>
        </p:nvSpPr>
        <p:spPr>
          <a:xfrm>
            <a:off x="8597853" y="1677334"/>
            <a:ext cx="2667897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351FA26-6885-1CAB-4EE4-198D4470C475}"/>
              </a:ext>
            </a:extLst>
          </p:cNvPr>
          <p:cNvSpPr/>
          <p:nvPr/>
        </p:nvSpPr>
        <p:spPr>
          <a:xfrm>
            <a:off x="4678895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aphicFrame>
        <p:nvGraphicFramePr>
          <p:cNvPr id="17" name="표 16">
            <a:extLst>
              <a:ext uri="{FF2B5EF4-FFF2-40B4-BE49-F238E27FC236}">
                <a16:creationId xmlns:a16="http://schemas.microsoft.com/office/drawing/2014/main" id="{C562CAAA-34FA-BE18-4A5E-4E3663E7282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29640706"/>
              </p:ext>
            </p:extLst>
          </p:nvPr>
        </p:nvGraphicFramePr>
        <p:xfrm>
          <a:off x="13045341" y="-1059684"/>
          <a:ext cx="1513115" cy="2693343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13115">
                  <a:extLst>
                    <a:ext uri="{9D8B030D-6E8A-4147-A177-3AD203B41FA5}">
                      <a16:colId xmlns:a16="http://schemas.microsoft.com/office/drawing/2014/main" val="2405340109"/>
                    </a:ext>
                  </a:extLst>
                </a:gridCol>
              </a:tblGrid>
              <a:tr h="511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플랜 게시판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96152732"/>
                  </a:ext>
                </a:extLst>
              </a:tr>
              <a:tr h="511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자유 게시판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CRUD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2772113"/>
                  </a:ext>
                </a:extLst>
              </a:tr>
              <a:tr h="511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플랜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ko-KR" altLang="en-US" sz="1600" dirty="0"/>
                        <a:t>댓글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316476827"/>
                  </a:ext>
                </a:extLst>
              </a:tr>
              <a:tr h="511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69893373"/>
                  </a:ext>
                </a:extLst>
              </a:tr>
              <a:tr h="51170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문서화</a:t>
                      </a:r>
                      <a:endParaRPr lang="en-US" altLang="ko-KR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20898544"/>
                  </a:ext>
                </a:extLst>
              </a:tr>
            </a:tbl>
          </a:graphicData>
        </a:graphic>
      </p:graphicFrame>
      <p:graphicFrame>
        <p:nvGraphicFramePr>
          <p:cNvPr id="19" name="표 13">
            <a:extLst>
              <a:ext uri="{FF2B5EF4-FFF2-40B4-BE49-F238E27FC236}">
                <a16:creationId xmlns:a16="http://schemas.microsoft.com/office/drawing/2014/main" id="{E1817A2F-4A86-C7F9-4510-F1A2F92BB3E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11948856"/>
              </p:ext>
            </p:extLst>
          </p:nvPr>
        </p:nvGraphicFramePr>
        <p:xfrm>
          <a:off x="326570" y="2845525"/>
          <a:ext cx="11145770" cy="3149668"/>
        </p:xfrm>
        <a:graphic>
          <a:graphicData uri="http://schemas.openxmlformats.org/drawingml/2006/table">
            <a:tbl>
              <a:tblPr firstRow="1" bandRow="1">
                <a:tableStyleId>{5A111915-BE36-4E01-A7E5-04B1672EAD32}</a:tableStyleId>
              </a:tblPr>
              <a:tblGrid>
                <a:gridCol w="1513115">
                  <a:extLst>
                    <a:ext uri="{9D8B030D-6E8A-4147-A177-3AD203B41FA5}">
                      <a16:colId xmlns:a16="http://schemas.microsoft.com/office/drawing/2014/main" val="2038831745"/>
                    </a:ext>
                  </a:extLst>
                </a:gridCol>
                <a:gridCol w="892628">
                  <a:extLst>
                    <a:ext uri="{9D8B030D-6E8A-4147-A177-3AD203B41FA5}">
                      <a16:colId xmlns:a16="http://schemas.microsoft.com/office/drawing/2014/main" val="4289428525"/>
                    </a:ext>
                  </a:extLst>
                </a:gridCol>
                <a:gridCol w="1034143">
                  <a:extLst>
                    <a:ext uri="{9D8B030D-6E8A-4147-A177-3AD203B41FA5}">
                      <a16:colId xmlns:a16="http://schemas.microsoft.com/office/drawing/2014/main" val="2810048617"/>
                    </a:ext>
                  </a:extLst>
                </a:gridCol>
                <a:gridCol w="1055914">
                  <a:extLst>
                    <a:ext uri="{9D8B030D-6E8A-4147-A177-3AD203B41FA5}">
                      <a16:colId xmlns:a16="http://schemas.microsoft.com/office/drawing/2014/main" val="537429622"/>
                    </a:ext>
                  </a:extLst>
                </a:gridCol>
                <a:gridCol w="1077085">
                  <a:extLst>
                    <a:ext uri="{9D8B030D-6E8A-4147-A177-3AD203B41FA5}">
                      <a16:colId xmlns:a16="http://schemas.microsoft.com/office/drawing/2014/main" val="3594537353"/>
                    </a:ext>
                  </a:extLst>
                </a:gridCol>
                <a:gridCol w="1114577">
                  <a:extLst>
                    <a:ext uri="{9D8B030D-6E8A-4147-A177-3AD203B41FA5}">
                      <a16:colId xmlns:a16="http://schemas.microsoft.com/office/drawing/2014/main" val="872329434"/>
                    </a:ext>
                  </a:extLst>
                </a:gridCol>
                <a:gridCol w="986968">
                  <a:extLst>
                    <a:ext uri="{9D8B030D-6E8A-4147-A177-3AD203B41FA5}">
                      <a16:colId xmlns:a16="http://schemas.microsoft.com/office/drawing/2014/main" val="449270452"/>
                    </a:ext>
                  </a:extLst>
                </a:gridCol>
                <a:gridCol w="1242186">
                  <a:extLst>
                    <a:ext uri="{9D8B030D-6E8A-4147-A177-3AD203B41FA5}">
                      <a16:colId xmlns:a16="http://schemas.microsoft.com/office/drawing/2014/main" val="3629197561"/>
                    </a:ext>
                  </a:extLst>
                </a:gridCol>
                <a:gridCol w="1114577">
                  <a:extLst>
                    <a:ext uri="{9D8B030D-6E8A-4147-A177-3AD203B41FA5}">
                      <a16:colId xmlns:a16="http://schemas.microsoft.com/office/drawing/2014/main" val="616121879"/>
                    </a:ext>
                  </a:extLst>
                </a:gridCol>
                <a:gridCol w="1114577">
                  <a:extLst>
                    <a:ext uri="{9D8B030D-6E8A-4147-A177-3AD203B41FA5}">
                      <a16:colId xmlns:a16="http://schemas.microsoft.com/office/drawing/2014/main" val="322518195"/>
                    </a:ext>
                  </a:extLst>
                </a:gridCol>
              </a:tblGrid>
              <a:tr h="55448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항목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5/17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5/18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5/19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5/20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5/21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5/22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5/23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5/24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5/25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852093300"/>
                  </a:ext>
                </a:extLst>
              </a:tr>
              <a:tr h="504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플랜 게시판</a:t>
                      </a:r>
                      <a:endParaRPr lang="en-US" altLang="ko-KR" sz="1600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B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0822222"/>
                  </a:ext>
                </a:extLst>
              </a:tr>
              <a:tr h="570422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자유 게시판</a:t>
                      </a:r>
                      <a:endParaRPr lang="en-US" altLang="ko-KR" sz="1600" dirty="0"/>
                    </a:p>
                    <a:p>
                      <a:pPr algn="ctr" latinLnBrk="1"/>
                      <a:r>
                        <a:rPr lang="en-US" altLang="ko-KR" sz="1600" dirty="0"/>
                        <a:t>CRUD</a:t>
                      </a:r>
                      <a:endParaRPr lang="ko-KR" altLang="en-US" sz="1600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T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80912655"/>
                  </a:ext>
                </a:extLst>
              </a:tr>
              <a:tr h="504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플랜 </a:t>
                      </a:r>
                      <a:r>
                        <a:rPr lang="en-US" altLang="ko-KR" sz="1600" dirty="0"/>
                        <a:t>- </a:t>
                      </a:r>
                      <a:r>
                        <a:rPr lang="ko-KR" altLang="en-US" sz="1600" dirty="0"/>
                        <a:t>댓글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23508560"/>
                  </a:ext>
                </a:extLst>
              </a:tr>
              <a:tr h="504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마이페이지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endParaRPr lang="ko-KR" altLang="en-US" dirty="0"/>
                    </a:p>
                  </a:txBody>
                  <a:tcP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16047546"/>
                  </a:ext>
                </a:extLst>
              </a:tr>
              <a:tr h="50401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600" dirty="0"/>
                        <a:t>문서화</a:t>
                      </a:r>
                      <a:endParaRPr lang="en-US" altLang="ko-KR" sz="1600" dirty="0"/>
                    </a:p>
                  </a:txBody>
                  <a:tcPr anchor="ctr">
                    <a:lnR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accent1">
                          <a:lumMod val="60000"/>
                          <a:lumOff val="4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endParaRPr lang="ko-KR" altLang="en-US" dirty="0"/>
                    </a:p>
                  </a:txBody>
                  <a:tcPr>
                    <a:solidFill>
                      <a:schemeClr val="accent2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84359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8576559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6615" y="1163265"/>
            <a:ext cx="2575992" cy="65451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개발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62" y="388887"/>
            <a:ext cx="1898486" cy="371277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754710" y="1678193"/>
            <a:ext cx="2667897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제목 1"/>
          <p:cNvSpPr txBox="1">
            <a:spLocks/>
          </p:cNvSpPr>
          <p:nvPr/>
        </p:nvSpPr>
        <p:spPr>
          <a:xfrm>
            <a:off x="4724848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/>
              <a:t>기대 효과</a:t>
            </a:r>
            <a:endParaRPr lang="ko-KR" altLang="en-US" sz="2000" dirty="0"/>
          </a:p>
        </p:txBody>
      </p:sp>
      <p:sp>
        <p:nvSpPr>
          <p:cNvPr id="9" name="직사각형 8"/>
          <p:cNvSpPr/>
          <p:nvPr/>
        </p:nvSpPr>
        <p:spPr>
          <a:xfrm>
            <a:off x="4678895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603081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개발 후기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03081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flipV="1">
            <a:off x="0" y="969475"/>
            <a:ext cx="12192000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모서리가 둥근 직사각형 12">
            <a:extLst>
              <a:ext uri="{FF2B5EF4-FFF2-40B4-BE49-F238E27FC236}">
                <a16:creationId xmlns:a16="http://schemas.microsoft.com/office/drawing/2014/main" id="{D6B77118-0FF9-B3DF-0EBA-818D04B38EF7}"/>
              </a:ext>
            </a:extLst>
          </p:cNvPr>
          <p:cNvSpPr/>
          <p:nvPr/>
        </p:nvSpPr>
        <p:spPr>
          <a:xfrm>
            <a:off x="2135875" y="2143856"/>
            <a:ext cx="7792871" cy="4325257"/>
          </a:xfrm>
          <a:prstGeom prst="roundRect">
            <a:avLst/>
          </a:prstGeom>
          <a:noFill/>
          <a:ln w="19050">
            <a:solidFill>
              <a:srgbClr val="2E7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슬라이드 번호 개체 틀 13">
            <a:extLst>
              <a:ext uri="{FF2B5EF4-FFF2-40B4-BE49-F238E27FC236}">
                <a16:creationId xmlns:a16="http://schemas.microsoft.com/office/drawing/2014/main" id="{62C69118-27E2-4A70-9860-1DBCC84193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7</a:t>
            </a:fld>
            <a:endParaRPr lang="ko-KR" altLang="en-US"/>
          </a:p>
        </p:txBody>
      </p:sp>
      <p:pic>
        <p:nvPicPr>
          <p:cNvPr id="13" name="관통프로젝트_시연영상_8팀">
            <a:hlinkClick r:id="" action="ppaction://media"/>
            <a:extLst>
              <a:ext uri="{FF2B5EF4-FFF2-40B4-BE49-F238E27FC236}">
                <a16:creationId xmlns:a16="http://schemas.microsoft.com/office/drawing/2014/main" id="{5D1D1FF7-4657-008C-845E-06D659AAA41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12192000" cy="68581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83225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08875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3"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6615" y="1163265"/>
            <a:ext cx="2575992" cy="65451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개발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62" y="388887"/>
            <a:ext cx="1898486" cy="37127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724848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기대 효과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4678895" y="1678193"/>
            <a:ext cx="2667897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603081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개발 후기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8603081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 flipV="1">
            <a:off x="0" y="969475"/>
            <a:ext cx="12192000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4710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022F1E0-0334-8628-7671-5F23098EE253}"/>
              </a:ext>
            </a:extLst>
          </p:cNvPr>
          <p:cNvSpPr txBox="1"/>
          <p:nvPr/>
        </p:nvSpPr>
        <p:spPr>
          <a:xfrm>
            <a:off x="2687471" y="2624042"/>
            <a:ext cx="6689677" cy="32644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여행 정보 공유 </a:t>
            </a:r>
            <a:r>
              <a:rPr lang="ko-KR" altLang="en-US" sz="2000" b="1" dirty="0">
                <a:solidFill>
                  <a:schemeClr val="bg2">
                    <a:lumMod val="25000"/>
                  </a:schemeClr>
                </a:solidFill>
              </a:rPr>
              <a:t>커뮤니티</a:t>
            </a:r>
            <a:endParaRPr lang="en-US" altLang="ko-KR" sz="2000" b="1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댓글 또는 찜하기를 통해 다른 사용자의 여행 일정을 내 일정처럼 확인 가능</a:t>
            </a: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sz="2000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 latinLnBrk="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dirty="0">
                <a:solidFill>
                  <a:schemeClr val="bg2">
                    <a:lumMod val="25000"/>
                  </a:schemeClr>
                </a:solidFill>
              </a:rPr>
              <a:t>여행 이외의 주제에 대해서도 자유게시판을 활용해 소통 가능</a:t>
            </a:r>
          </a:p>
        </p:txBody>
      </p:sp>
      <p:sp>
        <p:nvSpPr>
          <p:cNvPr id="5" name="모서리가 둥근 직사각형 12">
            <a:extLst>
              <a:ext uri="{FF2B5EF4-FFF2-40B4-BE49-F238E27FC236}">
                <a16:creationId xmlns:a16="http://schemas.microsoft.com/office/drawing/2014/main" id="{88346D91-AD6B-2E62-9904-457DF7BD6E02}"/>
              </a:ext>
            </a:extLst>
          </p:cNvPr>
          <p:cNvSpPr/>
          <p:nvPr/>
        </p:nvSpPr>
        <p:spPr>
          <a:xfrm>
            <a:off x="2135875" y="2143856"/>
            <a:ext cx="7792871" cy="4325257"/>
          </a:xfrm>
          <a:prstGeom prst="roundRect">
            <a:avLst/>
          </a:prstGeom>
          <a:noFill/>
          <a:ln w="19050">
            <a:solidFill>
              <a:srgbClr val="2E7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3E29A13-70CA-1935-B535-431F02966E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09791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46615" y="1163265"/>
            <a:ext cx="2575992" cy="654517"/>
          </a:xfrm>
        </p:spPr>
        <p:txBody>
          <a:bodyPr>
            <a:normAutofit/>
          </a:bodyPr>
          <a:lstStyle/>
          <a:p>
            <a:pPr algn="ctr"/>
            <a:r>
              <a:rPr lang="ko-KR" altLang="en-US" sz="2000" dirty="0"/>
              <a:t>개발 결과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44862" y="388887"/>
            <a:ext cx="1898486" cy="371277"/>
          </a:xfrm>
          <a:prstGeom prst="rect">
            <a:avLst/>
          </a:prstGeom>
        </p:spPr>
      </p:pic>
      <p:sp>
        <p:nvSpPr>
          <p:cNvPr id="8" name="제목 1"/>
          <p:cNvSpPr txBox="1">
            <a:spLocks/>
          </p:cNvSpPr>
          <p:nvPr/>
        </p:nvSpPr>
        <p:spPr>
          <a:xfrm>
            <a:off x="4724848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기대 효과</a:t>
            </a:r>
          </a:p>
        </p:txBody>
      </p:sp>
      <p:sp>
        <p:nvSpPr>
          <p:cNvPr id="10" name="제목 1"/>
          <p:cNvSpPr txBox="1">
            <a:spLocks/>
          </p:cNvSpPr>
          <p:nvPr/>
        </p:nvSpPr>
        <p:spPr>
          <a:xfrm>
            <a:off x="8603081" y="1163265"/>
            <a:ext cx="2575992" cy="65451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ko-KR" altLang="en-US" sz="2000" dirty="0"/>
              <a:t>개발 후기</a:t>
            </a:r>
          </a:p>
        </p:txBody>
      </p:sp>
      <p:sp>
        <p:nvSpPr>
          <p:cNvPr id="12" name="직사각형 11"/>
          <p:cNvSpPr/>
          <p:nvPr/>
        </p:nvSpPr>
        <p:spPr>
          <a:xfrm flipV="1">
            <a:off x="0" y="969475"/>
            <a:ext cx="12192000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/>
          <p:cNvSpPr/>
          <p:nvPr/>
        </p:nvSpPr>
        <p:spPr>
          <a:xfrm>
            <a:off x="754710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8597853" y="1677334"/>
            <a:ext cx="2667897" cy="45719"/>
          </a:xfrm>
          <a:prstGeom prst="rect">
            <a:avLst/>
          </a:prstGeom>
          <a:solidFill>
            <a:srgbClr val="3B87C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/>
          <p:cNvSpPr/>
          <p:nvPr/>
        </p:nvSpPr>
        <p:spPr>
          <a:xfrm>
            <a:off x="4678895" y="1678193"/>
            <a:ext cx="2667897" cy="45719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2548044" y="2279782"/>
            <a:ext cx="7114571" cy="46092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이미 상용화된 서비스가 많음</a:t>
            </a:r>
            <a:r>
              <a:rPr lang="en-US" altLang="ko-KR" dirty="0">
                <a:solidFill>
                  <a:schemeClr val="bg2">
                    <a:lumMod val="25000"/>
                  </a:schemeClr>
                </a:solidFill>
              </a:rPr>
              <a:t>.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dirty="0">
                <a:solidFill>
                  <a:schemeClr val="bg2">
                    <a:lumMod val="25000"/>
                  </a:schemeClr>
                </a:solidFill>
              </a:rPr>
              <a:t>개발 중에도 주기적으로 계획을 확인하여 요구사항 재확인 및 수정 해야 함</a:t>
            </a: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4020202020204" pitchFamily="34" charset="0"/>
              </a:rPr>
              <a:t>구현해야 할 기능 목록을 정리해야 할 필요성을 느낌</a:t>
            </a:r>
            <a:endParaRPr lang="en-US" altLang="ko-KR" b="0" i="0" dirty="0">
              <a:solidFill>
                <a:schemeClr val="bg2">
                  <a:lumMod val="25000"/>
                </a:schemeClr>
              </a:solidFill>
              <a:effectLst/>
              <a:latin typeface="Open Sans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altLang="ko-KR" b="0" i="0" dirty="0">
              <a:solidFill>
                <a:schemeClr val="bg2">
                  <a:lumMod val="25000"/>
                </a:schemeClr>
              </a:solidFill>
              <a:effectLst/>
              <a:latin typeface="Open Sans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4020202020204" pitchFamily="34" charset="0"/>
              </a:rPr>
              <a:t>프로젝트 초기에는 설계한 기능 구현에만 중점을 두었지만</a:t>
            </a:r>
            <a:r>
              <a:rPr lang="en-US" altLang="ko-KR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4020202020204" pitchFamily="34" charset="0"/>
              </a:rPr>
              <a:t>, </a:t>
            </a:r>
            <a:r>
              <a:rPr lang="ko-KR" altLang="en-US" b="0" i="0" dirty="0">
                <a:solidFill>
                  <a:schemeClr val="bg2">
                    <a:lumMod val="25000"/>
                  </a:schemeClr>
                </a:solidFill>
                <a:effectLst/>
                <a:latin typeface="Open Sans" panose="020B0604020202020204" pitchFamily="34" charset="0"/>
              </a:rPr>
              <a:t>협업을 하면서 사용자가 서비스를 얼마나 편리하게 사용할 수 있는가에 대한 측면을 고려해보게 됨</a:t>
            </a:r>
          </a:p>
          <a:p>
            <a:pPr>
              <a:lnSpc>
                <a:spcPct val="150000"/>
              </a:lnSpc>
            </a:pPr>
            <a:endParaRPr lang="en-US" altLang="ko-KR" dirty="0">
              <a:solidFill>
                <a:schemeClr val="bg2">
                  <a:lumMod val="25000"/>
                </a:schemeClr>
              </a:solidFill>
            </a:endParaRPr>
          </a:p>
        </p:txBody>
      </p:sp>
      <p:sp>
        <p:nvSpPr>
          <p:cNvPr id="6" name="모서리가 둥근 직사각형 12">
            <a:extLst>
              <a:ext uri="{FF2B5EF4-FFF2-40B4-BE49-F238E27FC236}">
                <a16:creationId xmlns:a16="http://schemas.microsoft.com/office/drawing/2014/main" id="{6DAB4BEA-0B36-364A-AE59-C636A6470159}"/>
              </a:ext>
            </a:extLst>
          </p:cNvPr>
          <p:cNvSpPr/>
          <p:nvPr/>
        </p:nvSpPr>
        <p:spPr>
          <a:xfrm>
            <a:off x="2135875" y="2143856"/>
            <a:ext cx="7792871" cy="4325257"/>
          </a:xfrm>
          <a:prstGeom prst="roundRect">
            <a:avLst/>
          </a:prstGeom>
          <a:noFill/>
          <a:ln w="19050">
            <a:solidFill>
              <a:srgbClr val="2E74B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A5E9B992-AEF4-8F05-3EE6-495A16BE876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298A61E-EFF5-49DD-84D2-03826BEFDABE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2317347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문서" ma:contentTypeID="0x010100080599CE07E86B46B3526786E70609D6" ma:contentTypeVersion="11" ma:contentTypeDescription="새 문서를 만듭니다." ma:contentTypeScope="" ma:versionID="5b6224e2e320b928f7df3043326a7baf">
  <xsd:schema xmlns:xsd="http://www.w3.org/2001/XMLSchema" xmlns:xs="http://www.w3.org/2001/XMLSchema" xmlns:p="http://schemas.microsoft.com/office/2006/metadata/properties" xmlns:ns3="552b23f2-4807-4ac1-9f8a-16ea7f2911fb" targetNamespace="http://schemas.microsoft.com/office/2006/metadata/properties" ma:root="true" ma:fieldsID="69a77a17dc9aeabe54bdb88a000358ee" ns3:_="">
    <xsd:import namespace="552b23f2-4807-4ac1-9f8a-16ea7f2911fb"/>
    <xsd:element name="properties">
      <xsd:complexType>
        <xsd:sequence>
          <xsd:element name="documentManagement">
            <xsd:complexType>
              <xsd:all>
                <xsd:element ref="ns3:MediaServiceMetadata" minOccurs="0"/>
                <xsd:element ref="ns3:MediaServiceFastMetadata" minOccurs="0"/>
                <xsd:element ref="ns3:MediaServiceAutoTags" minOccurs="0"/>
                <xsd:element ref="ns3:MediaServiceOCR" minOccurs="0"/>
                <xsd:element ref="ns3:MediaServiceGenerationTime" minOccurs="0"/>
                <xsd:element ref="ns3:MediaServiceEventHashCode" minOccurs="0"/>
                <xsd:element ref="ns3:MediaServiceDateTaken" minOccurs="0"/>
                <xsd:element ref="ns3:MediaServiceLocation" minOccurs="0"/>
                <xsd:element ref="ns3:MediaServiceAutoKeyPoints" minOccurs="0"/>
                <xsd:element ref="ns3:MediaServiceKeyPoints" minOccurs="0"/>
                <xsd:element ref="ns3:MediaLengthInSecond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52b23f2-4807-4ac1-9f8a-16ea7f2911fb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AutoTags" ma:index="10" nillable="true" ma:displayName="Tags" ma:internalName="MediaServiceAutoTags" ma:readOnly="true">
      <xsd:simpleType>
        <xsd:restriction base="dms:Text"/>
      </xsd:simpleType>
    </xsd:element>
    <xsd:element name="MediaServiceOCR" ma:index="11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2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3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4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5" nillable="true" ma:displayName="Location" ma:internalName="MediaServiceLocation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internalName="MediaServiceKeyPoints" ma:readOnly="true">
      <xsd:simpleType>
        <xsd:restriction base="dms:Note">
          <xsd:maxLength value="255"/>
        </xsd:restriction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콘텐츠 형식"/>
        <xsd:element ref="dc:title" minOccurs="0" maxOccurs="1" ma:index="4" ma:displayName="제목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/>
</p:properties>
</file>

<file path=customXml/itemProps1.xml><?xml version="1.0" encoding="utf-8"?>
<ds:datastoreItem xmlns:ds="http://schemas.openxmlformats.org/officeDocument/2006/customXml" ds:itemID="{333CE494-7758-4A22-941B-2A63F0F07494}">
  <ds:schemaRefs>
    <ds:schemaRef ds:uri="552b23f2-4807-4ac1-9f8a-16ea7f2911fb"/>
    <ds:schemaRef ds:uri="http://purl.org/dc/elements/1.1/"/>
    <ds:schemaRef ds:uri="http://purl.org/dc/terms/"/>
    <ds:schemaRef ds:uri="http://schemas.microsoft.com/internal/obd"/>
    <ds:schemaRef ds:uri="http://schemas.microsoft.com/office/2006/documentManagement/types"/>
    <ds:schemaRef ds:uri="http://schemas.microsoft.com/office/2006/metadata/contentType"/>
    <ds:schemaRef ds:uri="http://schemas.microsoft.com/office/2006/metadata/properties"/>
    <ds:schemaRef ds:uri="http://schemas.microsoft.com/office/2006/metadata/properties/metaAttributes"/>
    <ds:schemaRef ds:uri="http://schemas.microsoft.com/office/infopath/2007/PartnerControls"/>
    <ds:schemaRef ds:uri="http://schemas.openxmlformats.org/package/2006/metadata/core-properties"/>
    <ds:schemaRef ds:uri="http://www.w3.org/2001/XMLSchema"/>
  </ds:schemaRefs>
</ds:datastoreItem>
</file>

<file path=customXml/itemProps2.xml><?xml version="1.0" encoding="utf-8"?>
<ds:datastoreItem xmlns:ds="http://schemas.openxmlformats.org/officeDocument/2006/customXml" ds:itemID="{9AEE38F6-2B46-4942-AFC7-6767537137CD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BA42C0F6-B6EB-4C9D-9C0D-6B0D4527E3B8}">
  <ds:schemaRefs>
    <ds:schemaRef ds:uri="http://purl.org/dc/elements/1.1/"/>
    <ds:schemaRef ds:uri="http://schemas.microsoft.com/office/2006/metadata/properties"/>
    <ds:schemaRef ds:uri="http://schemas.microsoft.com/office/infopath/2007/PartnerControls"/>
    <ds:schemaRef ds:uri="http://purl.org/dc/terms/"/>
    <ds:schemaRef ds:uri="http://schemas.microsoft.com/office/2006/documentManagement/types"/>
    <ds:schemaRef ds:uri="http://schemas.openxmlformats.org/package/2006/metadata/core-properties"/>
    <ds:schemaRef ds:uri="552b23f2-4807-4ac1-9f8a-16ea7f2911fb"/>
    <ds:schemaRef ds:uri="http://www.w3.org/XML/1998/namespace"/>
    <ds:schemaRef ds:uri="http://purl.org/dc/dcmitype/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470</TotalTime>
  <Words>760</Words>
  <Application>Microsoft Office PowerPoint</Application>
  <PresentationFormat>Widescreen</PresentationFormat>
  <Paragraphs>263</Paragraphs>
  <Slides>25</Slides>
  <Notes>1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26" baseType="lpstr">
      <vt:lpstr>Office 테마</vt:lpstr>
      <vt:lpstr>bebetour✈</vt:lpstr>
      <vt:lpstr>Contents</vt:lpstr>
      <vt:lpstr>시장 분석</vt:lpstr>
      <vt:lpstr>시장 분석</vt:lpstr>
      <vt:lpstr>시장 분석</vt:lpstr>
      <vt:lpstr>시장 분석</vt:lpstr>
      <vt:lpstr>개발 결과</vt:lpstr>
      <vt:lpstr>개발 결과</vt:lpstr>
      <vt:lpstr>개발 결과</vt:lpstr>
      <vt:lpstr>개발 결과</vt:lpstr>
      <vt:lpstr>개발 결과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사용 데이터 및 외부 API 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bebetour</dc:title>
  <dc:creator>SSAFY</dc:creator>
  <cp:lastModifiedBy>이대건</cp:lastModifiedBy>
  <cp:revision>14</cp:revision>
  <dcterms:created xsi:type="dcterms:W3CDTF">2023-05-25T06:42:48Z</dcterms:created>
  <dcterms:modified xsi:type="dcterms:W3CDTF">2023-05-25T18:14:29Z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0x010100080599CE07E86B46B3526786E70609D6</vt:lpwstr>
  </property>
</Properties>
</file>